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sldIdLst>
    <p:sldId id="256" r:id="rId2"/>
    <p:sldId id="257" r:id="rId3"/>
    <p:sldId id="258" r:id="rId4"/>
    <p:sldId id="259" r:id="rId5"/>
    <p:sldId id="345" r:id="rId6"/>
    <p:sldId id="260" r:id="rId7"/>
    <p:sldId id="261" r:id="rId8"/>
    <p:sldId id="346" r:id="rId9"/>
    <p:sldId id="262" r:id="rId10"/>
    <p:sldId id="263" r:id="rId11"/>
    <p:sldId id="264" r:id="rId12"/>
    <p:sldId id="265" r:id="rId13"/>
    <p:sldId id="266" r:id="rId14"/>
    <p:sldId id="267" r:id="rId15"/>
    <p:sldId id="268" r:id="rId16"/>
    <p:sldId id="269" r:id="rId17"/>
    <p:sldId id="270" r:id="rId18"/>
    <p:sldId id="271" r:id="rId19"/>
    <p:sldId id="273" r:id="rId20"/>
    <p:sldId id="274" r:id="rId21"/>
    <p:sldId id="275" r:id="rId22"/>
    <p:sldId id="276" r:id="rId23"/>
    <p:sldId id="277" r:id="rId24"/>
    <p:sldId id="278" r:id="rId25"/>
    <p:sldId id="279" r:id="rId26"/>
    <p:sldId id="281" r:id="rId27"/>
    <p:sldId id="282" r:id="rId28"/>
    <p:sldId id="285" r:id="rId29"/>
    <p:sldId id="287" r:id="rId30"/>
    <p:sldId id="288" r:id="rId31"/>
    <p:sldId id="289" r:id="rId32"/>
    <p:sldId id="290" r:id="rId33"/>
    <p:sldId id="291" r:id="rId34"/>
    <p:sldId id="292" r:id="rId35"/>
    <p:sldId id="293" r:id="rId36"/>
    <p:sldId id="342" r:id="rId37"/>
    <p:sldId id="344" r:id="rId38"/>
    <p:sldId id="343" r:id="rId39"/>
    <p:sldId id="341" r:id="rId40"/>
    <p:sldId id="295" r:id="rId41"/>
    <p:sldId id="296" r:id="rId42"/>
    <p:sldId id="297" r:id="rId43"/>
    <p:sldId id="298" r:id="rId44"/>
    <p:sldId id="300" r:id="rId45"/>
    <p:sldId id="335" r:id="rId46"/>
    <p:sldId id="301" r:id="rId47"/>
    <p:sldId id="336" r:id="rId48"/>
    <p:sldId id="302" r:id="rId49"/>
    <p:sldId id="304" r:id="rId50"/>
    <p:sldId id="339" r:id="rId51"/>
    <p:sldId id="305" r:id="rId52"/>
    <p:sldId id="340" r:id="rId53"/>
    <p:sldId id="306" r:id="rId54"/>
    <p:sldId id="307" r:id="rId55"/>
    <p:sldId id="338" r:id="rId5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entury Gothic" pitchFamily="34" charset="0"/>
        <a:ea typeface="+mn-ea"/>
        <a:cs typeface="Arial" pitchFamily="34" charset="0"/>
      </a:defRPr>
    </a:lvl1pPr>
    <a:lvl2pPr marL="457200" algn="l" rtl="0" fontAlgn="base">
      <a:spcBef>
        <a:spcPct val="0"/>
      </a:spcBef>
      <a:spcAft>
        <a:spcPct val="0"/>
      </a:spcAft>
      <a:defRPr kern="1200">
        <a:solidFill>
          <a:schemeClr val="tx1"/>
        </a:solidFill>
        <a:latin typeface="Century Gothic" pitchFamily="34" charset="0"/>
        <a:ea typeface="+mn-ea"/>
        <a:cs typeface="Arial" pitchFamily="34" charset="0"/>
      </a:defRPr>
    </a:lvl2pPr>
    <a:lvl3pPr marL="914400" algn="l" rtl="0" fontAlgn="base">
      <a:spcBef>
        <a:spcPct val="0"/>
      </a:spcBef>
      <a:spcAft>
        <a:spcPct val="0"/>
      </a:spcAft>
      <a:defRPr kern="1200">
        <a:solidFill>
          <a:schemeClr val="tx1"/>
        </a:solidFill>
        <a:latin typeface="Century Gothic" pitchFamily="34" charset="0"/>
        <a:ea typeface="+mn-ea"/>
        <a:cs typeface="Arial" pitchFamily="34" charset="0"/>
      </a:defRPr>
    </a:lvl3pPr>
    <a:lvl4pPr marL="1371600" algn="l" rtl="0" fontAlgn="base">
      <a:spcBef>
        <a:spcPct val="0"/>
      </a:spcBef>
      <a:spcAft>
        <a:spcPct val="0"/>
      </a:spcAft>
      <a:defRPr kern="1200">
        <a:solidFill>
          <a:schemeClr val="tx1"/>
        </a:solidFill>
        <a:latin typeface="Century Gothic" pitchFamily="34" charset="0"/>
        <a:ea typeface="+mn-ea"/>
        <a:cs typeface="Arial" pitchFamily="34" charset="0"/>
      </a:defRPr>
    </a:lvl4pPr>
    <a:lvl5pPr marL="1828800" algn="l" rtl="0" fontAlgn="base">
      <a:spcBef>
        <a:spcPct val="0"/>
      </a:spcBef>
      <a:spcAft>
        <a:spcPct val="0"/>
      </a:spcAft>
      <a:defRPr kern="1200">
        <a:solidFill>
          <a:schemeClr val="tx1"/>
        </a:solidFill>
        <a:latin typeface="Century Gothic" pitchFamily="34" charset="0"/>
        <a:ea typeface="+mn-ea"/>
        <a:cs typeface="Arial" pitchFamily="34" charset="0"/>
      </a:defRPr>
    </a:lvl5pPr>
    <a:lvl6pPr marL="2286000" algn="r" defTabSz="914400" rtl="1" eaLnBrk="1" latinLnBrk="0" hangingPunct="1">
      <a:defRPr kern="1200">
        <a:solidFill>
          <a:schemeClr val="tx1"/>
        </a:solidFill>
        <a:latin typeface="Century Gothic" pitchFamily="34" charset="0"/>
        <a:ea typeface="+mn-ea"/>
        <a:cs typeface="Arial" pitchFamily="34" charset="0"/>
      </a:defRPr>
    </a:lvl6pPr>
    <a:lvl7pPr marL="2743200" algn="r" defTabSz="914400" rtl="1" eaLnBrk="1" latinLnBrk="0" hangingPunct="1">
      <a:defRPr kern="1200">
        <a:solidFill>
          <a:schemeClr val="tx1"/>
        </a:solidFill>
        <a:latin typeface="Century Gothic" pitchFamily="34" charset="0"/>
        <a:ea typeface="+mn-ea"/>
        <a:cs typeface="Arial" pitchFamily="34" charset="0"/>
      </a:defRPr>
    </a:lvl7pPr>
    <a:lvl8pPr marL="3200400" algn="r" defTabSz="914400" rtl="1" eaLnBrk="1" latinLnBrk="0" hangingPunct="1">
      <a:defRPr kern="1200">
        <a:solidFill>
          <a:schemeClr val="tx1"/>
        </a:solidFill>
        <a:latin typeface="Century Gothic" pitchFamily="34" charset="0"/>
        <a:ea typeface="+mn-ea"/>
        <a:cs typeface="Arial" pitchFamily="34" charset="0"/>
      </a:defRPr>
    </a:lvl8pPr>
    <a:lvl9pPr marL="3657600" algn="r" defTabSz="914400" rtl="1" eaLnBrk="1" latinLnBrk="0" hangingPunct="1">
      <a:defRPr kern="1200">
        <a:solidFill>
          <a:schemeClr val="tx1"/>
        </a:solidFill>
        <a:latin typeface="Century Gothic"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pPr>
              <a:defRPr/>
            </a:pPr>
            <a:fld id="{731A1C21-587D-428B-BE92-88B3BD0887E3}" type="datetimeFigureOut">
              <a:rPr lang="en-US" smtClean="0"/>
              <a:pPr>
                <a:defRPr/>
              </a:pPr>
              <a:t>7/3/2017</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pPr>
              <a:defRPr/>
            </a:pPr>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pPr>
              <a:defRPr/>
            </a:pPr>
            <a:fld id="{316A60B7-96B7-4E41-B727-30AAE1C50E15}"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061AA783-B58C-4712-BE40-49F76CB52F40}" type="datetimeFigureOut">
              <a:rPr lang="en-US" smtClean="0"/>
              <a:pPr>
                <a:defRPr/>
              </a:pPr>
              <a:t>7/3/2017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0296995-589F-4D92-92E8-575570834BE5}"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B4C6DAA6-ADF1-4D2D-84D1-C05B283C4231}" type="datetimeFigureOut">
              <a:rPr lang="en-US" smtClean="0"/>
              <a:pPr>
                <a:defRPr/>
              </a:pPr>
              <a:t>7/3/2017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B86E691-979C-457C-B5DF-2C9721EE0278}"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defRPr/>
            </a:pPr>
            <a:fld id="{9CBD9DE7-E81B-4EBE-97F7-CBDE526A0899}" type="datetimeFigureOut">
              <a:rPr lang="en-US" smtClean="0"/>
              <a:pPr>
                <a:defRPr/>
              </a:pPr>
              <a:t>7/3/2017</a:t>
            </a:fld>
            <a:endParaRPr lang="en-US"/>
          </a:p>
        </p:txBody>
      </p:sp>
      <p:sp>
        <p:nvSpPr>
          <p:cNvPr id="9" name="Slide Number Placeholder 8"/>
          <p:cNvSpPr>
            <a:spLocks noGrp="1"/>
          </p:cNvSpPr>
          <p:nvPr>
            <p:ph type="sldNum" sz="quarter" idx="15"/>
          </p:nvPr>
        </p:nvSpPr>
        <p:spPr/>
        <p:txBody>
          <a:bodyPr rtlCol="0"/>
          <a:lstStyle/>
          <a:p>
            <a:pPr>
              <a:defRPr/>
            </a:pPr>
            <a:fld id="{7FC05454-D956-421B-B0FC-6F4F81414956}" type="slidenum">
              <a:rPr lang="en-US" smtClean="0"/>
              <a:pPr>
                <a:defRPr/>
              </a:pPr>
              <a:t>‹#›</a:t>
            </a:fld>
            <a:endParaRPr lang="en-US"/>
          </a:p>
        </p:txBody>
      </p:sp>
      <p:sp>
        <p:nvSpPr>
          <p:cNvPr id="10" name="Footer Placeholder 9"/>
          <p:cNvSpPr>
            <a:spLocks noGrp="1"/>
          </p:cNvSpPr>
          <p:nvPr>
            <p:ph type="ftr" sz="quarter" idx="16"/>
          </p:nvPr>
        </p:nvSpPr>
        <p:spPr/>
        <p:txBody>
          <a:bodyPr rtlCol="0"/>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pPr>
              <a:defRPr/>
            </a:pPr>
            <a:fld id="{CF1A1C54-9643-4FEB-9185-8F7C8F82DC74}" type="datetimeFigureOut">
              <a:rPr lang="en-US" smtClean="0"/>
              <a:pPr>
                <a:defRPr/>
              </a:pPr>
              <a:t>7/3/2017</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pPr>
              <a:defRPr/>
            </a:pPr>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pPr>
              <a:defRPr/>
            </a:pPr>
            <a:fld id="{EA71EAF7-09A0-42D7-9BAC-C6B1C94E2F5C}"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72B0C7FB-C110-4450-85E1-7715771BF715}" type="datetimeFigureOut">
              <a:rPr lang="en-US" smtClean="0"/>
              <a:pPr>
                <a:defRPr/>
              </a:pPr>
              <a:t>7/3/2017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57A5525-0A7F-4662-9FFF-89AE893753A3}" type="slidenum">
              <a:rPr lang="en-US" smtClean="0"/>
              <a:pPr>
                <a:defRPr/>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a:defRPr/>
            </a:pPr>
            <a:fld id="{0B23953F-74A1-43D9-9168-E8A910DBFACC}" type="datetimeFigureOut">
              <a:rPr lang="en-US" smtClean="0"/>
              <a:pPr>
                <a:defRPr/>
              </a:pPr>
              <a:t>7/3/2017</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F562975-64C8-4A07-9753-E180D218457B}" type="slidenum">
              <a:rPr lang="en-US" smtClean="0"/>
              <a:pPr>
                <a:defRPr/>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defRPr/>
            </a:pPr>
            <a:fld id="{4CC4343D-C339-4545-90C1-7D16CBF8B680}" type="datetimeFigureOut">
              <a:rPr lang="en-US" smtClean="0"/>
              <a:pPr>
                <a:defRPr/>
              </a:pPr>
              <a:t>7/3/2017</a:t>
            </a:fld>
            <a:endParaRPr lang="en-US"/>
          </a:p>
        </p:txBody>
      </p:sp>
      <p:sp>
        <p:nvSpPr>
          <p:cNvPr id="7" name="Slide Number Placeholder 6"/>
          <p:cNvSpPr>
            <a:spLocks noGrp="1"/>
          </p:cNvSpPr>
          <p:nvPr>
            <p:ph type="sldNum" sz="quarter" idx="11"/>
          </p:nvPr>
        </p:nvSpPr>
        <p:spPr/>
        <p:txBody>
          <a:bodyPr rtlCol="0"/>
          <a:lstStyle/>
          <a:p>
            <a:pPr>
              <a:defRPr/>
            </a:pPr>
            <a:fld id="{BF20D98F-040D-4597-8946-64BDED4C2335}" type="slidenum">
              <a:rPr lang="en-US" smtClean="0"/>
              <a:pPr>
                <a:defRPr/>
              </a:pPr>
              <a:t>‹#›</a:t>
            </a:fld>
            <a:endParaRPr lang="en-US"/>
          </a:p>
        </p:txBody>
      </p:sp>
      <p:sp>
        <p:nvSpPr>
          <p:cNvPr id="8" name="Footer Placeholder 7"/>
          <p:cNvSpPr>
            <a:spLocks noGrp="1"/>
          </p:cNvSpPr>
          <p:nvPr>
            <p:ph type="ftr" sz="quarter" idx="12"/>
          </p:nvPr>
        </p:nvSpPr>
        <p:spPr/>
        <p:txBody>
          <a:bodyPr rtlCol="0"/>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784F35C-A634-4819-BBF9-8AA5E321D736}" type="datetimeFigureOut">
              <a:rPr lang="en-US" smtClean="0"/>
              <a:pPr>
                <a:defRPr/>
              </a:pPr>
              <a:t>7/3/2017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6DCC5B80-2CF3-4EC1-A296-A241AFB66A74}"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defRPr/>
            </a:pPr>
            <a:fld id="{7C1C9C34-B274-45A0-89CF-CA61D408EA7C}" type="datetimeFigureOut">
              <a:rPr lang="en-US" smtClean="0"/>
              <a:pPr>
                <a:defRPr/>
              </a:pPr>
              <a:t>7/3/2017</a:t>
            </a:fld>
            <a:endParaRPr lang="en-US"/>
          </a:p>
        </p:txBody>
      </p:sp>
      <p:sp>
        <p:nvSpPr>
          <p:cNvPr id="22" name="Slide Number Placeholder 21"/>
          <p:cNvSpPr>
            <a:spLocks noGrp="1"/>
          </p:cNvSpPr>
          <p:nvPr>
            <p:ph type="sldNum" sz="quarter" idx="15"/>
          </p:nvPr>
        </p:nvSpPr>
        <p:spPr/>
        <p:txBody>
          <a:bodyPr rtlCol="0"/>
          <a:lstStyle/>
          <a:p>
            <a:pPr>
              <a:defRPr/>
            </a:pPr>
            <a:fld id="{62E0451A-EDF7-4194-8FFF-8954C266F5A3}" type="slidenum">
              <a:rPr lang="en-US" smtClean="0"/>
              <a:pPr>
                <a:defRPr/>
              </a:pPr>
              <a:t>‹#›</a:t>
            </a:fld>
            <a:endParaRPr lang="en-US"/>
          </a:p>
        </p:txBody>
      </p:sp>
      <p:sp>
        <p:nvSpPr>
          <p:cNvPr id="23" name="Footer Placeholder 22"/>
          <p:cNvSpPr>
            <a:spLocks noGrp="1"/>
          </p:cNvSpPr>
          <p:nvPr>
            <p:ph type="ftr" sz="quarter" idx="16"/>
          </p:nvPr>
        </p:nvSpPr>
        <p:spPr/>
        <p:txBody>
          <a:bodyPr rtlCol="0"/>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defRPr/>
            </a:pPr>
            <a:fld id="{F4B66A0E-9413-47D0-A21C-75701F28E3AA}" type="datetimeFigureOut">
              <a:rPr lang="en-US" smtClean="0"/>
              <a:pPr>
                <a:defRPr/>
              </a:pPr>
              <a:t>7/3/2017</a:t>
            </a:fld>
            <a:endParaRPr lang="en-US"/>
          </a:p>
        </p:txBody>
      </p:sp>
      <p:sp>
        <p:nvSpPr>
          <p:cNvPr id="18" name="Slide Number Placeholder 17"/>
          <p:cNvSpPr>
            <a:spLocks noGrp="1"/>
          </p:cNvSpPr>
          <p:nvPr>
            <p:ph type="sldNum" sz="quarter" idx="11"/>
          </p:nvPr>
        </p:nvSpPr>
        <p:spPr/>
        <p:txBody>
          <a:bodyPr rtlCol="0"/>
          <a:lstStyle/>
          <a:p>
            <a:pPr>
              <a:defRPr/>
            </a:pPr>
            <a:fld id="{B8C70186-DEAD-4439-A0BB-CEF173FF3E65}" type="slidenum">
              <a:rPr lang="en-US" smtClean="0"/>
              <a:pPr>
                <a:defRPr/>
              </a:pPr>
              <a:t>‹#›</a:t>
            </a:fld>
            <a:endParaRPr lang="en-US"/>
          </a:p>
        </p:txBody>
      </p:sp>
      <p:sp>
        <p:nvSpPr>
          <p:cNvPr id="21" name="Footer Placeholder 20"/>
          <p:cNvSpPr>
            <a:spLocks noGrp="1"/>
          </p:cNvSpPr>
          <p:nvPr>
            <p:ph type="ftr" sz="quarter" idx="12"/>
          </p:nvPr>
        </p:nvSpPr>
        <p:spPr/>
        <p:txBody>
          <a:bodyPr rtlCol="0"/>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defRPr/>
            </a:pPr>
            <a:fld id="{D6902C6F-0596-4ECB-9B27-A265377EDCEE}" type="datetimeFigureOut">
              <a:rPr lang="en-US" smtClean="0"/>
              <a:pPr>
                <a:defRPr/>
              </a:pPr>
              <a:t>7/3/2017</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a:defRPr/>
            </a:pPr>
            <a:fld id="{56352D4C-4F35-4C8D-B322-55D37500A935}"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685800"/>
            <a:ext cx="6172200" cy="1894362"/>
          </a:xfrm>
        </p:spPr>
        <p:txBody>
          <a:bodyPr rtlCol="0">
            <a:normAutofit/>
          </a:bodyPr>
          <a:lstStyle/>
          <a:p>
            <a:pPr marL="484632" algn="ctr" eaLnBrk="1" fontAlgn="auto" hangingPunct="1">
              <a:spcAft>
                <a:spcPts val="0"/>
              </a:spcAft>
              <a:defRPr/>
            </a:pPr>
            <a:r>
              <a:rPr lang="fa-IR" sz="4400" dirty="0" smtClean="0">
                <a:solidFill>
                  <a:schemeClr val="accent1">
                    <a:tint val="83000"/>
                    <a:satMod val="150000"/>
                  </a:schemeClr>
                </a:solidFill>
                <a:cs typeface="B Nazanin" pitchFamily="2" charset="-78"/>
              </a:rPr>
              <a:t>پیشگیری از بروز زخم بستر</a:t>
            </a:r>
            <a:r>
              <a:rPr lang="en-US" sz="4400" dirty="0">
                <a:solidFill>
                  <a:schemeClr val="accent1">
                    <a:tint val="83000"/>
                    <a:satMod val="150000"/>
                  </a:schemeClr>
                </a:solidFill>
                <a:cs typeface="B Nazanin" pitchFamily="2" charset="-78"/>
              </a:rPr>
              <a:t/>
            </a:r>
            <a:br>
              <a:rPr lang="en-US" sz="4400" dirty="0">
                <a:solidFill>
                  <a:schemeClr val="accent1">
                    <a:tint val="83000"/>
                    <a:satMod val="150000"/>
                  </a:schemeClr>
                </a:solidFill>
                <a:cs typeface="B Nazanin" pitchFamily="2" charset="-78"/>
              </a:rPr>
            </a:br>
            <a:endParaRPr lang="en-US" sz="4400" dirty="0">
              <a:solidFill>
                <a:schemeClr val="accent1">
                  <a:tint val="83000"/>
                  <a:satMod val="150000"/>
                </a:schemeClr>
              </a:solidFill>
            </a:endParaRPr>
          </a:p>
        </p:txBody>
      </p:sp>
      <p:sp>
        <p:nvSpPr>
          <p:cNvPr id="2051" name="Subtitle 2"/>
          <p:cNvSpPr>
            <a:spLocks noGrp="1"/>
          </p:cNvSpPr>
          <p:nvPr>
            <p:ph type="subTitle" idx="1"/>
          </p:nvPr>
        </p:nvSpPr>
        <p:spPr/>
        <p:txBody>
          <a:bodyPr>
            <a:normAutofit/>
          </a:bodyPr>
          <a:lstStyle/>
          <a:p>
            <a:pPr algn="r" eaLnBrk="1" hangingPunct="1">
              <a:spcBef>
                <a:spcPct val="0"/>
              </a:spcBef>
            </a:pPr>
            <a:r>
              <a:rPr lang="fa-IR" sz="2400" dirty="0" smtClean="0">
                <a:solidFill>
                  <a:schemeClr val="tx1"/>
                </a:solidFill>
              </a:rPr>
              <a:t>مدیریت پرستاری</a:t>
            </a:r>
          </a:p>
          <a:p>
            <a:pPr algn="r" eaLnBrk="1" hangingPunct="1">
              <a:spcBef>
                <a:spcPct val="0"/>
              </a:spcBef>
            </a:pPr>
            <a:r>
              <a:rPr lang="fa-IR" sz="2400" dirty="0" smtClean="0">
                <a:solidFill>
                  <a:schemeClr val="tx1"/>
                </a:solidFill>
              </a:rPr>
              <a:t>دانشگاه علوم پزشکی البرز</a:t>
            </a:r>
          </a:p>
          <a:p>
            <a:pPr algn="r" eaLnBrk="1" hangingPunct="1">
              <a:spcBef>
                <a:spcPct val="0"/>
              </a:spcBef>
            </a:pPr>
            <a:r>
              <a:rPr lang="fa-IR" sz="2400" dirty="0" smtClean="0">
                <a:solidFill>
                  <a:schemeClr val="tx1"/>
                </a:solidFill>
              </a:rPr>
              <a:t>تابستان1396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عوامل خطر آفرین</a:t>
            </a:r>
            <a:endParaRPr lang="en-US" dirty="0">
              <a:solidFill>
                <a:schemeClr val="accent1">
                  <a:tint val="83000"/>
                  <a:satMod val="150000"/>
                </a:schemeClr>
              </a:solidFill>
            </a:endParaRPr>
          </a:p>
        </p:txBody>
      </p:sp>
      <p:sp>
        <p:nvSpPr>
          <p:cNvPr id="3" name="Content Placeholder 2"/>
          <p:cNvSpPr>
            <a:spLocks noGrp="1"/>
          </p:cNvSpPr>
          <p:nvPr>
            <p:ph sz="quarter" idx="1"/>
          </p:nvPr>
        </p:nvSpPr>
        <p:spPr/>
        <p:txBody>
          <a:bodyPr rtlCol="0">
            <a:normAutofit/>
          </a:bodyPr>
          <a:lstStyle/>
          <a:p>
            <a:pPr marL="448056" indent="-384048" algn="r" rtl="1" eaLnBrk="1" fontAlgn="auto" hangingPunct="1">
              <a:spcAft>
                <a:spcPts val="0"/>
              </a:spcAft>
              <a:buFont typeface="Wingdings 2"/>
              <a:buChar char=""/>
              <a:defRPr/>
            </a:pPr>
            <a:r>
              <a:rPr lang="fa-IR" dirty="0" smtClean="0"/>
              <a:t>نیروهای اصطکاک وشکافنده </a:t>
            </a:r>
          </a:p>
          <a:p>
            <a:pPr marL="0" indent="0" algn="r" rtl="1" eaLnBrk="1" fontAlgn="auto" hangingPunct="1">
              <a:spcAft>
                <a:spcPts val="0"/>
              </a:spcAft>
              <a:buFont typeface="Wingdings 2"/>
              <a:buNone/>
              <a:defRPr/>
            </a:pPr>
            <a:r>
              <a:rPr lang="fa-IR" dirty="0"/>
              <a:t>اصطکاک </a:t>
            </a:r>
            <a:r>
              <a:rPr lang="fa-IR" dirty="0" smtClean="0"/>
              <a:t>: </a:t>
            </a:r>
            <a:r>
              <a:rPr lang="fa-IR" sz="2400" dirty="0"/>
              <a:t>مالش ملافه </a:t>
            </a:r>
            <a:r>
              <a:rPr lang="fa-IR" sz="2400" dirty="0" smtClean="0"/>
              <a:t>ها برپوست ، اصطکاک ایجاد می کند .</a:t>
            </a:r>
          </a:p>
          <a:p>
            <a:pPr marL="0" indent="0" algn="r" rtl="1" eaLnBrk="1" fontAlgn="auto" hangingPunct="1">
              <a:spcAft>
                <a:spcPts val="0"/>
              </a:spcAft>
              <a:buFont typeface="Wingdings 2"/>
              <a:buNone/>
              <a:defRPr/>
            </a:pPr>
            <a:r>
              <a:rPr lang="fa-IR" dirty="0"/>
              <a:t>نیروی شکافنده: </a:t>
            </a:r>
            <a:r>
              <a:rPr lang="fa-IR" sz="2400" dirty="0" smtClean="0"/>
              <a:t>در این وضعیت بدن تمایل به سر خوردن  به سمت پایین تخت دارد .این حرکت به سمت پایین به استخوان ساکروم وبافت های عمقی منتقل می شود.</a:t>
            </a:r>
          </a:p>
          <a:p>
            <a:pPr marL="0" indent="0" algn="r" rtl="1" eaLnBrk="1" fontAlgn="auto" hangingPunct="1">
              <a:spcAft>
                <a:spcPts val="0"/>
              </a:spcAft>
              <a:buFont typeface="Wingdings 2"/>
              <a:buNone/>
              <a:defRPr/>
            </a:pPr>
            <a:r>
              <a:rPr lang="fa-IR" dirty="0" smtClean="0"/>
              <a:t>عدم تحرک :</a:t>
            </a:r>
          </a:p>
          <a:p>
            <a:pPr marL="0" indent="0" algn="r" rtl="1" eaLnBrk="1" fontAlgn="auto" hangingPunct="1">
              <a:spcAft>
                <a:spcPts val="0"/>
              </a:spcAft>
              <a:buFont typeface="Wingdings 2"/>
              <a:buNone/>
              <a:defRPr/>
            </a:pPr>
            <a:r>
              <a:rPr lang="fa-IR" sz="2400" dirty="0" smtClean="0"/>
              <a:t>عدم تحرک به معنای کاهش میزان وکنترل حرکات دریک شخص است.</a:t>
            </a:r>
          </a:p>
          <a:p>
            <a:pPr marL="0" indent="0" algn="r" rtl="1" eaLnBrk="1" fontAlgn="auto" hangingPunct="1">
              <a:spcAft>
                <a:spcPts val="0"/>
              </a:spcAft>
              <a:buFont typeface="Wingdings 2"/>
              <a:buNone/>
              <a:defRPr/>
            </a:pPr>
            <a:r>
              <a:rPr lang="fa-IR" dirty="0" smtClean="0"/>
              <a:t>بی اختیاری ادرار ومدفوع: </a:t>
            </a:r>
          </a:p>
          <a:p>
            <a:pPr marL="0" indent="0" algn="r" rtl="1" eaLnBrk="1" fontAlgn="auto" hangingPunct="1">
              <a:spcAft>
                <a:spcPts val="0"/>
              </a:spcAft>
              <a:buFont typeface="Wingdings 2"/>
              <a:buNone/>
              <a:defRPr/>
            </a:pPr>
            <a:r>
              <a:rPr lang="fa-IR" sz="2400" dirty="0" smtClean="0"/>
              <a:t>بی اختیاری ادرار موجب خس ومرطوب شدن پوست گردیده وآنرا مستعد آسیب می کند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عوامل خطر آفرین</a:t>
            </a:r>
            <a:endParaRPr lang="en-US" dirty="0">
              <a:solidFill>
                <a:schemeClr val="accent1">
                  <a:tint val="83000"/>
                  <a:satMod val="150000"/>
                </a:schemeClr>
              </a:solidFill>
            </a:endParaRPr>
          </a:p>
        </p:txBody>
      </p:sp>
      <p:sp>
        <p:nvSpPr>
          <p:cNvPr id="10243" name="Content Placeholder 2"/>
          <p:cNvSpPr>
            <a:spLocks noGrp="1"/>
          </p:cNvSpPr>
          <p:nvPr>
            <p:ph sz="quarter" idx="1"/>
          </p:nvPr>
        </p:nvSpPr>
        <p:spPr/>
        <p:txBody>
          <a:bodyPr/>
          <a:lstStyle/>
          <a:p>
            <a:pPr algn="r" rtl="1" eaLnBrk="1" hangingPunct="1"/>
            <a:r>
              <a:rPr lang="fa-IR" smtClean="0"/>
              <a:t>تغذیه ناکافی </a:t>
            </a:r>
          </a:p>
          <a:p>
            <a:pPr algn="r" rtl="1" eaLnBrk="1" hangingPunct="1"/>
            <a:r>
              <a:rPr lang="fa-IR" sz="2400" smtClean="0"/>
              <a:t>تغذیه ناکافی در طولانی مدت باعث کاهش وزن ،آتروفی عضلانی واز دست رفتن بافت زیر جلد می شود .کاهش پروتئین خون به دلیل دریافت ناکافی از طریق موادغذایی یا دفع غیر طبیعی آن فرد را مستعد ابتلا به ادم می کند.</a:t>
            </a:r>
          </a:p>
          <a:p>
            <a:pPr algn="r" rtl="1" eaLnBrk="1" hangingPunct="1"/>
            <a:r>
              <a:rPr lang="fa-IR" sz="2400" smtClean="0"/>
              <a:t>ادم&lt;وجود مایعات اضاقی میان بافتی&gt;به نوبه ی خود پوست را مستعد آسیب می کند.</a:t>
            </a:r>
          </a:p>
          <a:p>
            <a:pPr algn="r" rtl="1" eaLnBrk="1" hangingPunct="1"/>
            <a:r>
              <a:rPr lang="fa-IR" smtClean="0"/>
              <a:t>کاهش قوای ذهنی </a:t>
            </a:r>
          </a:p>
          <a:p>
            <a:pPr algn="r" rtl="1" eaLnBrk="1" hangingPunct="1"/>
            <a:r>
              <a:rPr lang="fa-IR" sz="2400" smtClean="0"/>
              <a:t>در وضعیت های کاهش آگاهی چون بیهوشی ، دریافت خواب آورهای قوی وفراموشی مددجو در خطر ابتلا به زخم فشاری قرار دارد.</a:t>
            </a:r>
            <a:endParaRPr lang="en-US" sz="24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عوامل خطر آفرین</a:t>
            </a:r>
            <a:endParaRPr lang="en-US" dirty="0">
              <a:solidFill>
                <a:schemeClr val="accent1">
                  <a:tint val="83000"/>
                  <a:satMod val="150000"/>
                </a:schemeClr>
              </a:solidFill>
            </a:endParaRPr>
          </a:p>
        </p:txBody>
      </p:sp>
      <p:sp>
        <p:nvSpPr>
          <p:cNvPr id="3" name="Content Placeholder 2"/>
          <p:cNvSpPr>
            <a:spLocks noGrp="1"/>
          </p:cNvSpPr>
          <p:nvPr>
            <p:ph sz="quarter" idx="1"/>
          </p:nvPr>
        </p:nvSpPr>
        <p:spPr/>
        <p:txBody>
          <a:bodyPr rtlCol="0">
            <a:normAutofit/>
          </a:bodyPr>
          <a:lstStyle/>
          <a:p>
            <a:pPr marL="448056" indent="-384048" algn="r" rtl="1" eaLnBrk="1" fontAlgn="auto" hangingPunct="1">
              <a:spcAft>
                <a:spcPts val="0"/>
              </a:spcAft>
              <a:buFont typeface="Wingdings 2"/>
              <a:buChar char=""/>
              <a:defRPr/>
            </a:pPr>
            <a:r>
              <a:rPr lang="fa-IR" dirty="0" smtClean="0"/>
              <a:t>کاهش حس </a:t>
            </a:r>
          </a:p>
          <a:p>
            <a:pPr marL="448056" indent="-384048" algn="r" rtl="1" eaLnBrk="1" fontAlgn="auto" hangingPunct="1">
              <a:spcAft>
                <a:spcPts val="0"/>
              </a:spcAft>
              <a:buFont typeface="Wingdings 2"/>
              <a:buChar char=""/>
              <a:defRPr/>
            </a:pPr>
            <a:r>
              <a:rPr lang="fa-IR" sz="2400" dirty="0" smtClean="0"/>
              <a:t>بیماری هایی چون فلج ،ضربه مغزی ،سایر بیماری های سیستم عصبی مرکزی می توانند باعث کاهش حس بدن می شود .</a:t>
            </a:r>
          </a:p>
          <a:p>
            <a:pPr marL="448056" indent="-384048" algn="r" rtl="1" eaLnBrk="1" fontAlgn="auto" hangingPunct="1">
              <a:spcAft>
                <a:spcPts val="0"/>
              </a:spcAft>
              <a:buFont typeface="Wingdings 2"/>
              <a:buChar char=""/>
              <a:defRPr/>
            </a:pPr>
            <a:r>
              <a:rPr lang="fa-IR" dirty="0" smtClean="0"/>
              <a:t>حرارت بالای بدن </a:t>
            </a:r>
          </a:p>
          <a:p>
            <a:pPr marL="448056" indent="-384048" algn="r" rtl="1" eaLnBrk="1" fontAlgn="auto" hangingPunct="1">
              <a:spcAft>
                <a:spcPts val="0"/>
              </a:spcAft>
              <a:buFont typeface="Wingdings 2"/>
              <a:buChar char=""/>
              <a:defRPr/>
            </a:pPr>
            <a:r>
              <a:rPr lang="fa-IR" sz="2400" dirty="0" smtClean="0"/>
              <a:t>حرارت بدن یکی دیگر از عوامل ابتلا به زخم بستر می باشد.ازدیاد دمای بدن باعث افزایش میزان متابولیسم شده ،در نتیجه نیاز سلولها به اکسیژن افزایش می یابد .</a:t>
            </a:r>
          </a:p>
          <a:p>
            <a:pPr marL="0" indent="0" algn="r" rtl="1" eaLnBrk="1" fontAlgn="auto" hangingPunct="1">
              <a:spcAft>
                <a:spcPts val="0"/>
              </a:spcAft>
              <a:buFont typeface="Wingdings 2"/>
              <a:buNone/>
              <a:defRPr/>
            </a:pPr>
            <a:endParaRPr lang="fa-IR"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عوامل خطر آفرین </a:t>
            </a:r>
            <a:endParaRPr lang="en-US" dirty="0">
              <a:solidFill>
                <a:schemeClr val="accent1">
                  <a:tint val="83000"/>
                  <a:satMod val="150000"/>
                </a:schemeClr>
              </a:solidFill>
            </a:endParaRPr>
          </a:p>
        </p:txBody>
      </p:sp>
      <p:sp>
        <p:nvSpPr>
          <p:cNvPr id="3" name="Content Placeholder 2"/>
          <p:cNvSpPr>
            <a:spLocks noGrp="1"/>
          </p:cNvSpPr>
          <p:nvPr>
            <p:ph sz="quarter" idx="1"/>
          </p:nvPr>
        </p:nvSpPr>
        <p:spPr/>
        <p:txBody>
          <a:bodyPr rtlCol="0">
            <a:normAutofit/>
          </a:bodyPr>
          <a:lstStyle/>
          <a:p>
            <a:pPr marL="448056" indent="-384048" algn="r" rtl="1" eaLnBrk="1" fontAlgn="auto" hangingPunct="1">
              <a:spcAft>
                <a:spcPts val="0"/>
              </a:spcAft>
              <a:buFont typeface="Wingdings 2"/>
              <a:buChar char=""/>
              <a:defRPr/>
            </a:pPr>
            <a:r>
              <a:rPr lang="fa-IR" dirty="0" smtClean="0"/>
              <a:t>سن بالا :فرد سالخورده را مستعد آُسیب پوستی می سازد</a:t>
            </a:r>
          </a:p>
          <a:p>
            <a:pPr marL="448056" indent="-384048" algn="r" rtl="1" eaLnBrk="1" fontAlgn="auto" hangingPunct="1">
              <a:spcAft>
                <a:spcPts val="0"/>
              </a:spcAft>
              <a:buFont typeface="Wingdings" pitchFamily="2" charset="2"/>
              <a:buChar char="ü"/>
              <a:defRPr/>
            </a:pPr>
            <a:r>
              <a:rPr lang="fa-IR" sz="2800" dirty="0" smtClean="0"/>
              <a:t>از دست دادن توده های عضلانی </a:t>
            </a:r>
          </a:p>
          <a:p>
            <a:pPr marL="448056" indent="-384048" algn="r" rtl="1" eaLnBrk="1" fontAlgn="auto" hangingPunct="1">
              <a:spcAft>
                <a:spcPts val="0"/>
              </a:spcAft>
              <a:buFont typeface="Wingdings" pitchFamily="2" charset="2"/>
              <a:buChar char="ü"/>
              <a:defRPr/>
            </a:pPr>
            <a:r>
              <a:rPr lang="fa-IR" sz="2800" dirty="0" smtClean="0"/>
              <a:t>نازک شدن اپیدرم </a:t>
            </a:r>
          </a:p>
          <a:p>
            <a:pPr marL="448056" indent="-384048" algn="r" rtl="1" eaLnBrk="1" fontAlgn="auto" hangingPunct="1">
              <a:spcAft>
                <a:spcPts val="0"/>
              </a:spcAft>
              <a:buFont typeface="Wingdings" pitchFamily="2" charset="2"/>
              <a:buChar char="ü"/>
              <a:defRPr/>
            </a:pPr>
            <a:r>
              <a:rPr lang="fa-IR" sz="2800" dirty="0" smtClean="0"/>
              <a:t>کاهش قدرت والاستیسه پوست به دلیل تغیر در رشته های کلاژن پوست </a:t>
            </a:r>
          </a:p>
          <a:p>
            <a:pPr marL="448056" indent="-384048" algn="r" rtl="1" eaLnBrk="1" fontAlgn="auto" hangingPunct="1">
              <a:spcAft>
                <a:spcPts val="0"/>
              </a:spcAft>
              <a:buFont typeface="Wingdings" pitchFamily="2" charset="2"/>
              <a:buChar char="ü"/>
              <a:defRPr/>
            </a:pPr>
            <a:r>
              <a:rPr lang="fa-IR" sz="2800" dirty="0" smtClean="0"/>
              <a:t>افزایش خشکی به علت کاهش تولید چربی توسط غدد سباسه </a:t>
            </a:r>
          </a:p>
          <a:p>
            <a:pPr marL="448056" indent="-384048" algn="r" rtl="1" eaLnBrk="1" fontAlgn="auto" hangingPunct="1">
              <a:spcAft>
                <a:spcPts val="0"/>
              </a:spcAft>
              <a:buFont typeface="Wingdings" pitchFamily="2" charset="2"/>
              <a:buChar char="ü"/>
              <a:defRPr/>
            </a:pPr>
            <a:r>
              <a:rPr lang="fa-IR" sz="2800" dirty="0" smtClean="0"/>
              <a:t>کاهش ادراک درد به دلیل کاهش تعداد پایانه های حساس به فشار ولمس سطحی </a:t>
            </a:r>
          </a:p>
          <a:p>
            <a:pPr marL="448056" indent="-384048" algn="r" rtl="1" eaLnBrk="1" fontAlgn="auto" hangingPunct="1">
              <a:spcAft>
                <a:spcPts val="0"/>
              </a:spcAft>
              <a:buFont typeface="Wingdings" pitchFamily="2" charset="2"/>
              <a:buChar char="ü"/>
              <a:defRPr/>
            </a:pPr>
            <a:r>
              <a:rPr lang="fa-IR" sz="2800" dirty="0" smtClean="0"/>
              <a:t>کاهش جریان خون وریدی وسرخرگی به دلیل تاثیر فرایند سالمندی بر دیواره عروق </a:t>
            </a:r>
          </a:p>
          <a:p>
            <a:pPr marL="448056" indent="-384048" algn="r" rtl="1" eaLnBrk="1" fontAlgn="auto" hangingPunct="1">
              <a:spcAft>
                <a:spcPts val="0"/>
              </a:spcAft>
              <a:buFont typeface="Wingdings" pitchFamily="2" charset="2"/>
              <a:buChar char="ü"/>
              <a:defRPr/>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عوامل خطر آفرین </a:t>
            </a:r>
            <a:endParaRPr lang="en-US" dirty="0">
              <a:solidFill>
                <a:schemeClr val="accent1">
                  <a:tint val="83000"/>
                  <a:satMod val="150000"/>
                </a:schemeClr>
              </a:solidFill>
            </a:endParaRPr>
          </a:p>
        </p:txBody>
      </p:sp>
      <p:sp>
        <p:nvSpPr>
          <p:cNvPr id="13315" name="Content Placeholder 2"/>
          <p:cNvSpPr>
            <a:spLocks noGrp="1"/>
          </p:cNvSpPr>
          <p:nvPr>
            <p:ph sz="quarter" idx="1"/>
          </p:nvPr>
        </p:nvSpPr>
        <p:spPr/>
        <p:txBody>
          <a:bodyPr/>
          <a:lstStyle/>
          <a:p>
            <a:pPr algn="r" rtl="1" eaLnBrk="1" hangingPunct="1"/>
            <a:r>
              <a:rPr lang="fa-IR" smtClean="0"/>
              <a:t>بیماری های مزمن </a:t>
            </a:r>
          </a:p>
          <a:p>
            <a:pPr algn="r" rtl="1" eaLnBrk="1" hangingPunct="1"/>
            <a:r>
              <a:rPr lang="fa-IR" sz="2400" smtClean="0"/>
              <a:t>دیابت وبیماری های قلبی وعروقی </a:t>
            </a:r>
          </a:p>
          <a:p>
            <a:pPr algn="r" rtl="1" eaLnBrk="1" hangingPunct="1"/>
            <a:r>
              <a:rPr lang="fa-IR" smtClean="0"/>
              <a:t>سایر عوامل </a:t>
            </a:r>
          </a:p>
          <a:p>
            <a:pPr algn="r" rtl="1" eaLnBrk="1" hangingPunct="1"/>
            <a:r>
              <a:rPr lang="fa-IR" sz="2400" smtClean="0"/>
              <a:t>روش های نادرست جابه جایی بلند کردن مددجو ،پوزیشن نامناسب ،سطوح حمایتی سفت و استفاده نادرست از وسایل کاهنده فشار </a:t>
            </a:r>
            <a:endParaRPr lang="en-US" sz="24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مراحل تشکیل زخم فشاری </a:t>
            </a:r>
            <a:endParaRPr lang="en-US" dirty="0">
              <a:solidFill>
                <a:schemeClr val="accent1">
                  <a:tint val="83000"/>
                  <a:satMod val="150000"/>
                </a:schemeClr>
              </a:solidFill>
            </a:endParaRPr>
          </a:p>
        </p:txBody>
      </p:sp>
      <p:sp>
        <p:nvSpPr>
          <p:cNvPr id="14339" name="Content Placeholder 2"/>
          <p:cNvSpPr>
            <a:spLocks noGrp="1"/>
          </p:cNvSpPr>
          <p:nvPr>
            <p:ph sz="quarter" idx="1"/>
          </p:nvPr>
        </p:nvSpPr>
        <p:spPr/>
        <p:txBody>
          <a:bodyPr/>
          <a:lstStyle/>
          <a:p>
            <a:pPr algn="r" rtl="1" eaLnBrk="1" hangingPunct="1"/>
            <a:r>
              <a:rPr lang="fa-IR" smtClean="0"/>
              <a:t>مرحله 1</a:t>
            </a:r>
          </a:p>
          <a:p>
            <a:pPr algn="r" rtl="1" eaLnBrk="1" hangingPunct="1"/>
            <a:r>
              <a:rPr lang="fa-IR" smtClean="0"/>
              <a:t>ناحیه تحت فشار در مقایسه با مناطق همجوار یا نقاط قرینه ی آن در بدن ،یک یا چند یک از تغییرات زیر ممکن است دیده شود </a:t>
            </a:r>
          </a:p>
          <a:p>
            <a:pPr algn="r" rtl="1" eaLnBrk="1" hangingPunct="1">
              <a:buFont typeface="Wingdings" pitchFamily="2" charset="2"/>
              <a:buChar char="ü"/>
            </a:pPr>
            <a:r>
              <a:rPr lang="fa-IR" sz="2400" smtClean="0"/>
              <a:t>دمای پوست &lt;گرما یا سرما &gt;</a:t>
            </a:r>
          </a:p>
          <a:p>
            <a:pPr algn="r" rtl="1" eaLnBrk="1" hangingPunct="1">
              <a:buFont typeface="Wingdings" pitchFamily="2" charset="2"/>
              <a:buChar char="ü"/>
            </a:pPr>
            <a:r>
              <a:rPr lang="fa-IR" sz="2400" smtClean="0"/>
              <a:t>قوام پوست &lt;احساس سفتی &gt;</a:t>
            </a:r>
          </a:p>
          <a:p>
            <a:pPr algn="r" rtl="1" eaLnBrk="1" hangingPunct="1">
              <a:buFont typeface="Wingdings" pitchFamily="2" charset="2"/>
              <a:buChar char="ü"/>
            </a:pPr>
            <a:r>
              <a:rPr lang="fa-IR" sz="2400" smtClean="0"/>
              <a:t>حس &lt;درد،خارش &gt;</a:t>
            </a:r>
          </a:p>
          <a:p>
            <a:pPr algn="r" rtl="1" eaLnBrk="1" hangingPunct="1">
              <a:buFont typeface="Wingdings" pitchFamily="2" charset="2"/>
              <a:buChar char="ü"/>
            </a:pPr>
            <a:endParaRPr lang="fa-IR" sz="2400" smtClean="0"/>
          </a:p>
          <a:p>
            <a:pPr algn="r" rtl="1" eaLnBrk="1" hangingPunct="1">
              <a:buFont typeface="Wingdings" pitchFamily="2" charset="2"/>
              <a:buChar char="ü"/>
            </a:pPr>
            <a:r>
              <a:rPr lang="fa-IR" smtClean="0"/>
              <a:t>تغییر رنگ پوست به قرمزی</a:t>
            </a:r>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مراحل تشکیل زخم فشاری </a:t>
            </a:r>
            <a:endParaRPr lang="en-US" dirty="0">
              <a:solidFill>
                <a:schemeClr val="accent1">
                  <a:tint val="83000"/>
                  <a:satMod val="150000"/>
                </a:schemeClr>
              </a:solidFill>
            </a:endParaRPr>
          </a:p>
        </p:txBody>
      </p:sp>
      <p:sp>
        <p:nvSpPr>
          <p:cNvPr id="15363" name="Content Placeholder 2"/>
          <p:cNvSpPr>
            <a:spLocks noGrp="1"/>
          </p:cNvSpPr>
          <p:nvPr>
            <p:ph sz="quarter" idx="1"/>
          </p:nvPr>
        </p:nvSpPr>
        <p:spPr/>
        <p:txBody>
          <a:bodyPr/>
          <a:lstStyle/>
          <a:p>
            <a:pPr algn="r" rtl="1" eaLnBrk="1" hangingPunct="1"/>
            <a:r>
              <a:rPr lang="fa-IR" smtClean="0"/>
              <a:t>مرحله 2</a:t>
            </a:r>
          </a:p>
          <a:p>
            <a:pPr algn="r" rtl="1" eaLnBrk="1" hangingPunct="1"/>
            <a:r>
              <a:rPr lang="fa-IR" sz="2400" smtClean="0"/>
              <a:t>در این مرحله ضخامت نسبی پوست شامل اپیدرم ویا درم آُسیب می بیند.</a:t>
            </a:r>
          </a:p>
          <a:p>
            <a:pPr algn="r" rtl="1" eaLnBrk="1" hangingPunct="1"/>
            <a:r>
              <a:rPr lang="fa-IR" smtClean="0"/>
              <a:t>مرحله 3</a:t>
            </a:r>
          </a:p>
          <a:p>
            <a:pPr algn="r" rtl="1" eaLnBrk="1" hangingPunct="1"/>
            <a:r>
              <a:rPr lang="fa-IR" sz="2400" smtClean="0"/>
              <a:t>در این مرحله ضخامت کامل پوست شامل بافت های زیر جلد که به پایین نیز وسعت می یابد دچار آسیب یا نکروز می شود . ولی فاشیا آسیب نمی بینید</a:t>
            </a:r>
          </a:p>
          <a:p>
            <a:pPr algn="r" rtl="1" eaLnBrk="1" hangingPunct="1"/>
            <a:r>
              <a:rPr lang="fa-IR" smtClean="0"/>
              <a:t>مرحله 4</a:t>
            </a:r>
          </a:p>
          <a:p>
            <a:pPr algn="r" rtl="1" eaLnBrk="1" hangingPunct="1"/>
            <a:r>
              <a:rPr lang="fa-IR" sz="2400" smtClean="0"/>
              <a:t>در این مرحله آسیب به کل ضخامت پوست با تخریب وسیع نکروز بافتی یا آسیب عضلانی ،استخوانی یا ساختمان های حمایت کننده </a:t>
            </a:r>
          </a:p>
          <a:p>
            <a:pPr algn="r" rtl="1" eaLnBrk="1" hangingPunct="1"/>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eaLnBrk="1" fontAlgn="auto" hangingPunct="1">
              <a:spcAft>
                <a:spcPts val="0"/>
              </a:spcAft>
              <a:defRPr/>
            </a:pPr>
            <a:r>
              <a:rPr lang="fa-IR" dirty="0" smtClean="0">
                <a:solidFill>
                  <a:schemeClr val="accent1">
                    <a:tint val="83000"/>
                    <a:satMod val="150000"/>
                  </a:schemeClr>
                </a:solidFill>
              </a:rPr>
              <a:t>ابزارهای ارزیابی خطر ابتلا </a:t>
            </a:r>
            <a:endParaRPr lang="en-US" dirty="0">
              <a:solidFill>
                <a:schemeClr val="accent1">
                  <a:tint val="83000"/>
                  <a:satMod val="150000"/>
                </a:schemeClr>
              </a:solidFill>
            </a:endParaRPr>
          </a:p>
        </p:txBody>
      </p:sp>
      <p:sp>
        <p:nvSpPr>
          <p:cNvPr id="23555" name="Content Placeholder 2"/>
          <p:cNvSpPr>
            <a:spLocks noGrp="1"/>
          </p:cNvSpPr>
          <p:nvPr>
            <p:ph sz="quarter" idx="1"/>
          </p:nvPr>
        </p:nvSpPr>
        <p:spPr/>
        <p:txBody>
          <a:bodyPr rtlCol="0">
            <a:normAutofit/>
          </a:bodyPr>
          <a:lstStyle/>
          <a:p>
            <a:pPr algn="r" rtl="1" eaLnBrk="1" fontAlgn="auto" hangingPunct="1">
              <a:spcAft>
                <a:spcPts val="0"/>
              </a:spcAft>
              <a:defRPr/>
            </a:pPr>
            <a:r>
              <a:rPr lang="fa-IR" dirty="0" smtClean="0"/>
              <a:t>یکی از این ابزارها ،مقیاس فرم ارزیابی خطر منطقه فشار نورتون است . </a:t>
            </a:r>
          </a:p>
          <a:p>
            <a:pPr algn="r" rtl="1" eaLnBrk="1" fontAlgn="auto" hangingPunct="1">
              <a:spcAft>
                <a:spcPts val="0"/>
              </a:spcAft>
              <a:defRPr/>
            </a:pPr>
            <a:endParaRPr lang="fa-IR" dirty="0" smtClean="0"/>
          </a:p>
          <a:p>
            <a:pPr algn="r" rtl="1" eaLnBrk="1" fontAlgn="auto" hangingPunct="1">
              <a:spcAft>
                <a:spcPts val="0"/>
              </a:spcAft>
              <a:buFont typeface="Arial" pitchFamily="34" charset="0"/>
              <a:buNone/>
              <a:defRPr/>
            </a:pPr>
            <a:r>
              <a:rPr lang="fa-IR" dirty="0" smtClean="0"/>
              <a:t>بر اساس:</a:t>
            </a:r>
          </a:p>
          <a:p>
            <a:pPr algn="r" rtl="1" eaLnBrk="1" fontAlgn="auto" hangingPunct="1">
              <a:spcAft>
                <a:spcPts val="0"/>
              </a:spcAft>
              <a:buFont typeface="Arial" pitchFamily="34" charset="0"/>
              <a:buNone/>
              <a:defRPr/>
            </a:pPr>
            <a:r>
              <a:rPr lang="fa-IR" dirty="0" smtClean="0"/>
              <a:t>وضعیت جسمی عمومی</a:t>
            </a:r>
          </a:p>
          <a:p>
            <a:pPr algn="r" rtl="1" eaLnBrk="1" fontAlgn="auto" hangingPunct="1">
              <a:spcAft>
                <a:spcPts val="0"/>
              </a:spcAft>
              <a:buFont typeface="Arial" pitchFamily="34" charset="0"/>
              <a:buNone/>
              <a:defRPr/>
            </a:pPr>
            <a:r>
              <a:rPr lang="fa-IR" dirty="0" smtClean="0"/>
              <a:t>وضعیت ذهنی</a:t>
            </a:r>
          </a:p>
          <a:p>
            <a:pPr algn="r" rtl="1" eaLnBrk="1" fontAlgn="auto" hangingPunct="1">
              <a:spcAft>
                <a:spcPts val="0"/>
              </a:spcAft>
              <a:buFont typeface="Arial" pitchFamily="34" charset="0"/>
              <a:buNone/>
              <a:defRPr/>
            </a:pPr>
            <a:r>
              <a:rPr lang="fa-IR" dirty="0" smtClean="0"/>
              <a:t>فعالیت</a:t>
            </a:r>
          </a:p>
          <a:p>
            <a:pPr algn="r" rtl="1" eaLnBrk="1" fontAlgn="auto" hangingPunct="1">
              <a:spcAft>
                <a:spcPts val="0"/>
              </a:spcAft>
              <a:buFont typeface="Arial" pitchFamily="34" charset="0"/>
              <a:buNone/>
              <a:defRPr/>
            </a:pPr>
            <a:r>
              <a:rPr lang="fa-IR" dirty="0" smtClean="0"/>
              <a:t>تحرک</a:t>
            </a:r>
          </a:p>
          <a:p>
            <a:pPr algn="r" rtl="1" eaLnBrk="1" fontAlgn="auto" hangingPunct="1">
              <a:spcAft>
                <a:spcPts val="0"/>
              </a:spcAft>
              <a:buFont typeface="Arial" pitchFamily="34" charset="0"/>
              <a:buNone/>
              <a:defRPr/>
            </a:pPr>
            <a:r>
              <a:rPr lang="fa-IR" dirty="0" smtClean="0"/>
              <a:t>بی اختیاری</a:t>
            </a:r>
            <a:endParaRPr lang="en-US"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انواع الیتام زخم </a:t>
            </a:r>
            <a:endParaRPr lang="en-US" dirty="0">
              <a:solidFill>
                <a:schemeClr val="accent1">
                  <a:tint val="83000"/>
                  <a:satMod val="150000"/>
                </a:schemeClr>
              </a:solidFill>
            </a:endParaRPr>
          </a:p>
        </p:txBody>
      </p:sp>
      <p:sp>
        <p:nvSpPr>
          <p:cNvPr id="24579" name="Content Placeholder 2"/>
          <p:cNvSpPr>
            <a:spLocks noGrp="1"/>
          </p:cNvSpPr>
          <p:nvPr>
            <p:ph sz="quarter" idx="1"/>
          </p:nvPr>
        </p:nvSpPr>
        <p:spPr/>
        <p:txBody>
          <a:bodyPr rtlCol="0">
            <a:normAutofit/>
          </a:bodyPr>
          <a:lstStyle/>
          <a:p>
            <a:pPr algn="r" rtl="1" eaLnBrk="1" fontAlgn="auto" hangingPunct="1">
              <a:spcAft>
                <a:spcPts val="0"/>
              </a:spcAft>
              <a:defRPr/>
            </a:pPr>
            <a:r>
              <a:rPr lang="fa-IR" dirty="0" smtClean="0"/>
              <a:t>بر اساس مقدار بافت از دست رفته، التیام زخم به دو نوع تقسیم می شود. </a:t>
            </a:r>
          </a:p>
          <a:p>
            <a:pPr algn="r" rtl="1" eaLnBrk="1" fontAlgn="auto" hangingPunct="1">
              <a:spcAft>
                <a:spcPts val="0"/>
              </a:spcAft>
              <a:defRPr/>
            </a:pPr>
            <a:r>
              <a:rPr lang="fa-IR" b="1" dirty="0" smtClean="0"/>
              <a:t>پیوند اولیه: </a:t>
            </a:r>
            <a:r>
              <a:rPr lang="fa-IR" dirty="0" smtClean="0"/>
              <a:t>سطح زخم بسته بوده و بافت از بین نرفته است و یا در حداقل مقدار بوده است. این نوع زخم با حداقل بافت گرانوله و اسکار همراه می باشد. </a:t>
            </a:r>
            <a:endParaRPr lang="fa-IR" b="1" dirty="0" smtClean="0"/>
          </a:p>
          <a:p>
            <a:pPr algn="r" rtl="1" eaLnBrk="1" fontAlgn="auto" hangingPunct="1">
              <a:spcAft>
                <a:spcPts val="0"/>
              </a:spcAft>
              <a:defRPr/>
            </a:pPr>
            <a:r>
              <a:rPr lang="fa-IR" b="1" dirty="0" smtClean="0"/>
              <a:t>پیوند ثانویه: </a:t>
            </a:r>
            <a:r>
              <a:rPr lang="fa-IR" dirty="0" smtClean="0"/>
              <a:t>زخمی که وسیع بوده، مقادیر قابل توجهی از بافت از بین رفته باشد و لبه های آن در یکدیگر قرار نمی گیرند مانند التیام زخم بستر</a:t>
            </a:r>
          </a:p>
          <a:p>
            <a:pPr algn="r" rtl="1" eaLnBrk="1" fontAlgn="auto" hangingPunct="1">
              <a:spcAft>
                <a:spcPts val="0"/>
              </a:spcAft>
              <a:defRPr/>
            </a:pPr>
            <a:r>
              <a:rPr lang="fa-IR" b="1" dirty="0" smtClean="0"/>
              <a:t>پیوند ثالثیه: </a:t>
            </a:r>
            <a:r>
              <a:rPr lang="fa-IR" dirty="0" smtClean="0"/>
              <a:t>آن دسته از زخم هایی که باید به مدت 3 تا 5 روز باز بمانند تا از ادم و عفونت عاری شده و سپس ترمیم یابند</a:t>
            </a:r>
          </a:p>
          <a:p>
            <a:pPr algn="r" rtl="1" eaLnBrk="1" fontAlgn="auto" hangingPunct="1">
              <a:spcAft>
                <a:spcPts val="0"/>
              </a:spcAft>
              <a:defRPr/>
            </a:pPr>
            <a:endParaRPr lang="en-US"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مراحل التیام زخم </a:t>
            </a:r>
            <a:endParaRPr lang="en-US" dirty="0">
              <a:solidFill>
                <a:schemeClr val="accent1">
                  <a:tint val="83000"/>
                  <a:satMod val="150000"/>
                </a:schemeClr>
              </a:solidFill>
            </a:endParaRPr>
          </a:p>
        </p:txBody>
      </p:sp>
      <p:sp>
        <p:nvSpPr>
          <p:cNvPr id="18435" name="Content Placeholder 2"/>
          <p:cNvSpPr>
            <a:spLocks noGrp="1"/>
          </p:cNvSpPr>
          <p:nvPr>
            <p:ph sz="quarter" idx="1"/>
          </p:nvPr>
        </p:nvSpPr>
        <p:spPr/>
        <p:txBody>
          <a:bodyPr/>
          <a:lstStyle/>
          <a:p>
            <a:pPr marL="447675" indent="-382588" algn="r" rtl="1" eaLnBrk="1" hangingPunct="1">
              <a:buFont typeface="Wingdings 2" pitchFamily="18" charset="2"/>
              <a:buChar char=""/>
            </a:pPr>
            <a:r>
              <a:rPr lang="fa-IR" dirty="0" smtClean="0"/>
              <a:t>التیام زخم در طی سه مرحله التهابی ،مرحله تکثیر سلولی ومرحله رشد صورت می گیرد </a:t>
            </a:r>
          </a:p>
          <a:p>
            <a:pPr marL="447675" indent="-382588" algn="r" rtl="1" eaLnBrk="1" hangingPunct="1">
              <a:buFont typeface="Wingdings 2" pitchFamily="18" charset="2"/>
              <a:buChar char=""/>
            </a:pPr>
            <a:r>
              <a:rPr lang="fa-IR" dirty="0" smtClean="0"/>
              <a:t>مرحله التهابی :</a:t>
            </a:r>
          </a:p>
          <a:p>
            <a:pPr marL="447675" indent="-382588" algn="r" rtl="1" eaLnBrk="1" hangingPunct="1">
              <a:buFont typeface="Wingdings 2" pitchFamily="18" charset="2"/>
              <a:buChar char=""/>
            </a:pPr>
            <a:r>
              <a:rPr lang="fa-IR" sz="2400" dirty="0" smtClean="0"/>
              <a:t>مرحله التهابی بلافاصله پس از وارد شدن آسیب شروع شده و تا 3 الی 6 روز ادامه می یابد وطی این مرحله دو فرایند عمده ی هموستاز (بند آمدن خون )وفاگوسیتوز (بیگانه خواری )به وقوع می پیوندد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sz="6000" dirty="0" smtClean="0">
                <a:solidFill>
                  <a:schemeClr val="accent1">
                    <a:tint val="83000"/>
                    <a:satMod val="150000"/>
                  </a:schemeClr>
                </a:solidFill>
              </a:rPr>
              <a:t>پوست</a:t>
            </a:r>
            <a:endParaRPr lang="en-US" sz="6000" dirty="0">
              <a:solidFill>
                <a:schemeClr val="accent1">
                  <a:tint val="83000"/>
                  <a:satMod val="150000"/>
                </a:schemeClr>
              </a:solidFill>
            </a:endParaRPr>
          </a:p>
        </p:txBody>
      </p:sp>
      <p:sp>
        <p:nvSpPr>
          <p:cNvPr id="3075" name="Content Placeholder 2"/>
          <p:cNvSpPr>
            <a:spLocks noGrp="1"/>
          </p:cNvSpPr>
          <p:nvPr>
            <p:ph sz="quarter" idx="1"/>
          </p:nvPr>
        </p:nvSpPr>
        <p:spPr/>
        <p:txBody>
          <a:bodyPr/>
          <a:lstStyle/>
          <a:p>
            <a:pPr marL="0" indent="0" algn="r" rtl="1" eaLnBrk="1" hangingPunct="1">
              <a:buFont typeface="Wingdings 2" pitchFamily="18" charset="2"/>
              <a:buNone/>
            </a:pPr>
            <a:r>
              <a:rPr lang="fa-IR" sz="2800" dirty="0" smtClean="0"/>
              <a:t>پوست ،بزرگترین ارگان بدن است که جهت حفظ سلامت ومحافظت فرد از صدمات ،اعمال مختلفی را برعهده دارد </a:t>
            </a:r>
            <a:r>
              <a:rPr lang="fa-IR" sz="2800" dirty="0" smtClean="0"/>
              <a:t>.</a:t>
            </a:r>
          </a:p>
          <a:p>
            <a:pPr marL="0" indent="0" algn="r" rtl="1" eaLnBrk="1" hangingPunct="1">
              <a:buFont typeface="Wingdings 2" pitchFamily="18" charset="2"/>
              <a:buNone/>
            </a:pPr>
            <a:endParaRPr lang="fa-IR" sz="2800" dirty="0" smtClean="0"/>
          </a:p>
          <a:p>
            <a:pPr marL="0" indent="0" algn="r" rtl="1" eaLnBrk="1" hangingPunct="1">
              <a:buFont typeface="Wingdings 2" pitchFamily="18" charset="2"/>
              <a:buNone/>
            </a:pPr>
            <a:r>
              <a:rPr lang="fa-IR" sz="2800" dirty="0" smtClean="0"/>
              <a:t>یکی از وظایف مهم پرستاری ،حفظ سلامت وتمامیت پوست وارتقای التیام زخم می باشد.</a:t>
            </a:r>
            <a:endParaRPr lang="en-US" sz="2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مراحل التیام زخم </a:t>
            </a:r>
            <a:endParaRPr lang="en-US" dirty="0">
              <a:solidFill>
                <a:schemeClr val="accent1">
                  <a:tint val="83000"/>
                  <a:satMod val="150000"/>
                </a:schemeClr>
              </a:solidFill>
            </a:endParaRPr>
          </a:p>
        </p:txBody>
      </p:sp>
      <p:sp>
        <p:nvSpPr>
          <p:cNvPr id="20483" name="Content Placeholder 2"/>
          <p:cNvSpPr>
            <a:spLocks noGrp="1"/>
          </p:cNvSpPr>
          <p:nvPr>
            <p:ph sz="quarter" idx="1"/>
          </p:nvPr>
        </p:nvSpPr>
        <p:spPr/>
        <p:txBody>
          <a:bodyPr>
            <a:normAutofit/>
          </a:bodyPr>
          <a:lstStyle/>
          <a:p>
            <a:pPr algn="r" rtl="1" eaLnBrk="1" hangingPunct="1"/>
            <a:r>
              <a:rPr lang="fa-IR" dirty="0" smtClean="0"/>
              <a:t>مرحله تکثیر سلولی </a:t>
            </a:r>
          </a:p>
          <a:p>
            <a:pPr algn="r" rtl="1" eaLnBrk="1" hangingPunct="1"/>
            <a:r>
              <a:rPr lang="fa-IR" sz="2800" dirty="0" smtClean="0"/>
              <a:t>مرحل تکثیر سلولی از 3تا 4 روز پس از آسیب شروع شده وتا حدود 21 روز ادامه می یابد.فیبروپلاست هایی (سلول های بافت همبند )که 24  ساعت پس از جراحت به زخم مهاجرت کرده اند ،شروع به ساخت کلاژن می کنند .اگر لبه های زخم به هم نزدیک نشوند ،ناحیه با پروتئین های خشک پلاسما وسلول های مرده پر می شود که اسکار نامیده می شود واسکار بافتی ضخیم ،خاکستری وفیبری است که نهایتا به بافتی سفت تبدیل می شوند .</a:t>
            </a:r>
            <a:endParaRPr lang="en-US" sz="28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مراحل التیام زخم </a:t>
            </a:r>
            <a:endParaRPr lang="en-US" dirty="0">
              <a:solidFill>
                <a:schemeClr val="accent1">
                  <a:tint val="83000"/>
                  <a:satMod val="150000"/>
                </a:schemeClr>
              </a:solidFill>
            </a:endParaRPr>
          </a:p>
        </p:txBody>
      </p:sp>
      <p:sp>
        <p:nvSpPr>
          <p:cNvPr id="21507" name="Content Placeholder 2"/>
          <p:cNvSpPr>
            <a:spLocks noGrp="1"/>
          </p:cNvSpPr>
          <p:nvPr>
            <p:ph sz="quarter" idx="1"/>
          </p:nvPr>
        </p:nvSpPr>
        <p:spPr/>
        <p:txBody>
          <a:bodyPr>
            <a:normAutofit/>
          </a:bodyPr>
          <a:lstStyle/>
          <a:p>
            <a:pPr algn="r" rtl="1" eaLnBrk="1" hangingPunct="1"/>
            <a:r>
              <a:rPr lang="fa-IR" dirty="0" smtClean="0"/>
              <a:t>مرحله رشد </a:t>
            </a:r>
          </a:p>
          <a:p>
            <a:pPr algn="r" rtl="1" eaLnBrk="1" hangingPunct="1"/>
            <a:r>
              <a:rPr lang="fa-IR" sz="2800" dirty="0" smtClean="0"/>
              <a:t>آخرین مرحله التیام زخم است که 21 روز بعد از ایجاد زخم آغاز شده وتا 1حتی 2 سال ادامه می یابد .در این مرحله کلاژن ساخته شده ،تغییر شکل می دهند وزخم بهبود یافته ونزدیک به نسج طبیعی می شود .</a:t>
            </a:r>
          </a:p>
          <a:p>
            <a:pPr algn="r" rtl="1" eaLnBrk="1" hangingPunct="1"/>
            <a:r>
              <a:rPr lang="fa-IR" sz="2800" dirty="0" smtClean="0"/>
              <a:t>به خصوص افراد با پوست تیره ،مقادیر غیر طبیعی کلاژن بر جا می ماند که منجر به ایجاد اسکار هایپرتروفی شده می گردند .این بافت کلوئید نام دارد .</a:t>
            </a:r>
            <a:endParaRPr lang="en-US" sz="280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انواع ترشحات زخم </a:t>
            </a:r>
            <a:endParaRPr lang="en-US" dirty="0">
              <a:solidFill>
                <a:schemeClr val="accent1">
                  <a:tint val="83000"/>
                  <a:satMod val="150000"/>
                </a:schemeClr>
              </a:solidFill>
            </a:endParaRPr>
          </a:p>
        </p:txBody>
      </p:sp>
      <p:sp>
        <p:nvSpPr>
          <p:cNvPr id="29699" name="Content Placeholder 2"/>
          <p:cNvSpPr>
            <a:spLocks noGrp="1"/>
          </p:cNvSpPr>
          <p:nvPr>
            <p:ph sz="quarter" idx="1"/>
          </p:nvPr>
        </p:nvSpPr>
        <p:spPr/>
        <p:txBody>
          <a:bodyPr rtlCol="0">
            <a:normAutofit lnSpcReduction="10000"/>
          </a:bodyPr>
          <a:lstStyle/>
          <a:p>
            <a:pPr algn="r" rtl="1" eaLnBrk="1" fontAlgn="auto" hangingPunct="1">
              <a:spcAft>
                <a:spcPts val="0"/>
              </a:spcAft>
              <a:defRPr/>
            </a:pPr>
            <a:r>
              <a:rPr lang="fa-IR" sz="2800" b="1" dirty="0" smtClean="0">
                <a:solidFill>
                  <a:srgbClr val="FF0000"/>
                </a:solidFill>
              </a:rPr>
              <a:t>اگزودا </a:t>
            </a:r>
            <a:r>
              <a:rPr lang="fa-IR" sz="2400" dirty="0" smtClean="0"/>
              <a:t>شامل مایع وسلول های آزاد شده از عروق خونی  در طی فرایند التهابی است که در بافت یا روی سطوح بافتی باقی می ماند .</a:t>
            </a:r>
            <a:r>
              <a:rPr lang="fa-IR" sz="2400" dirty="0" smtClean="0">
                <a:solidFill>
                  <a:srgbClr val="FF0000"/>
                </a:solidFill>
              </a:rPr>
              <a:t>که به سروزی ،چرکی ،خونی تقسیم میکند </a:t>
            </a:r>
            <a:r>
              <a:rPr lang="fa-IR" sz="2400" dirty="0" smtClean="0"/>
              <a:t>.</a:t>
            </a:r>
          </a:p>
          <a:p>
            <a:pPr algn="r" rtl="1" eaLnBrk="1" fontAlgn="auto" hangingPunct="1">
              <a:spcAft>
                <a:spcPts val="0"/>
              </a:spcAft>
              <a:defRPr/>
            </a:pPr>
            <a:r>
              <a:rPr lang="fa-IR" sz="2800" b="1" dirty="0" smtClean="0">
                <a:solidFill>
                  <a:srgbClr val="FF0000"/>
                </a:solidFill>
              </a:rPr>
              <a:t>ترشحح سروزی </a:t>
            </a:r>
            <a:r>
              <a:rPr lang="fa-IR" sz="2400" dirty="0" smtClean="0"/>
              <a:t>عمدتا از سرم &lt;بخش شفاف خون &gt;وغشاهای سروزی بدن مانند پریتوئن تشکیل یافته  است . این ترشحات آبکی وشفاف بوده وسلول های کمی دارند مانند ترشحات داخل تاول ناشی از سوختگی </a:t>
            </a:r>
          </a:p>
          <a:p>
            <a:pPr algn="r" rtl="1" eaLnBrk="1" fontAlgn="auto" hangingPunct="1">
              <a:spcAft>
                <a:spcPts val="0"/>
              </a:spcAft>
              <a:defRPr/>
            </a:pPr>
            <a:r>
              <a:rPr lang="fa-IR" sz="2800" b="1" dirty="0" smtClean="0">
                <a:solidFill>
                  <a:srgbClr val="FF0000"/>
                </a:solidFill>
              </a:rPr>
              <a:t>ترشح چرکی </a:t>
            </a:r>
            <a:r>
              <a:rPr lang="fa-IR" sz="2400" dirty="0" smtClean="0"/>
              <a:t>به  دلیل داشتن چرک ،غلیظتر از ترح سروزی بوده وترکیب آن گلبول های سفید ،بافت های مرده ای که حالت مایع پیدا کرده اند  و باکتری های مرده و زنده می باشند. </a:t>
            </a:r>
          </a:p>
          <a:p>
            <a:pPr algn="r" rtl="1" eaLnBrk="1" fontAlgn="auto" hangingPunct="1">
              <a:spcAft>
                <a:spcPts val="0"/>
              </a:spcAft>
              <a:defRPr/>
            </a:pPr>
            <a:r>
              <a:rPr lang="fa-IR" sz="2800" b="1" dirty="0" smtClean="0">
                <a:solidFill>
                  <a:srgbClr val="FF0000"/>
                </a:solidFill>
              </a:rPr>
              <a:t>ترشح خونی </a:t>
            </a:r>
            <a:r>
              <a:rPr lang="fa-IR" sz="2400" dirty="0" smtClean="0"/>
              <a:t>شامل تعداد زیادی گلبول قرمز می باشد که نشان دهنده آسیب به مویرگ هاست </a:t>
            </a:r>
            <a:r>
              <a:rPr lang="fa-IR" sz="2000" dirty="0" smtClean="0"/>
              <a:t>.</a:t>
            </a:r>
            <a:endParaRPr lang="en-US" sz="2000"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sz="3200" dirty="0" smtClean="0">
                <a:solidFill>
                  <a:schemeClr val="accent1">
                    <a:tint val="83000"/>
                    <a:satMod val="150000"/>
                  </a:schemeClr>
                </a:solidFill>
              </a:rPr>
              <a:t>عوارض التیام زخم</a:t>
            </a:r>
            <a:endParaRPr lang="en-US" sz="3200" dirty="0">
              <a:solidFill>
                <a:schemeClr val="accent1">
                  <a:tint val="83000"/>
                  <a:satMod val="150000"/>
                </a:schemeClr>
              </a:solidFill>
            </a:endParaRPr>
          </a:p>
        </p:txBody>
      </p:sp>
      <p:sp>
        <p:nvSpPr>
          <p:cNvPr id="23555" name="Content Placeholder 2"/>
          <p:cNvSpPr>
            <a:spLocks noGrp="1"/>
          </p:cNvSpPr>
          <p:nvPr>
            <p:ph sz="quarter" idx="1"/>
          </p:nvPr>
        </p:nvSpPr>
        <p:spPr/>
        <p:txBody>
          <a:bodyPr>
            <a:normAutofit/>
          </a:bodyPr>
          <a:lstStyle/>
          <a:p>
            <a:pPr marL="0" indent="0" algn="r" rtl="1" eaLnBrk="1" hangingPunct="1">
              <a:buFont typeface="Wingdings 2" pitchFamily="18" charset="2"/>
              <a:buNone/>
            </a:pPr>
            <a:r>
              <a:rPr lang="fa-IR" sz="3600" dirty="0" smtClean="0"/>
              <a:t>خونریزی</a:t>
            </a:r>
          </a:p>
          <a:p>
            <a:pPr marL="0" indent="0" algn="r" rtl="1" eaLnBrk="1" hangingPunct="1">
              <a:buFont typeface="Wingdings 2" pitchFamily="18" charset="2"/>
              <a:buNone/>
            </a:pPr>
            <a:r>
              <a:rPr lang="fa-IR" sz="3600" dirty="0" smtClean="0"/>
              <a:t>عفونت</a:t>
            </a:r>
          </a:p>
          <a:p>
            <a:pPr marL="0" indent="0" algn="r" rtl="1" eaLnBrk="1" hangingPunct="1">
              <a:buFont typeface="Wingdings 2" pitchFamily="18" charset="2"/>
              <a:buNone/>
            </a:pPr>
            <a:r>
              <a:rPr lang="fa-IR" sz="3600" dirty="0" smtClean="0"/>
              <a:t>باز شدن زخم</a:t>
            </a:r>
          </a:p>
          <a:p>
            <a:pPr marL="0" indent="0" algn="r" rtl="1" eaLnBrk="1" hangingPunct="1">
              <a:buFont typeface="Wingdings 2" pitchFamily="18" charset="2"/>
              <a:buNone/>
            </a:pPr>
            <a:r>
              <a:rPr lang="fa-IR" sz="3600" dirty="0" smtClean="0"/>
              <a:t>بیرون ریختن احشا</a:t>
            </a:r>
            <a:endParaRPr lang="en-US" sz="3600"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خونریزی</a:t>
            </a:r>
            <a:endParaRPr lang="en-US" dirty="0">
              <a:solidFill>
                <a:schemeClr val="accent1">
                  <a:tint val="83000"/>
                  <a:satMod val="150000"/>
                </a:schemeClr>
              </a:solidFill>
            </a:endParaRPr>
          </a:p>
        </p:txBody>
      </p:sp>
      <p:sp>
        <p:nvSpPr>
          <p:cNvPr id="24579" name="Content Placeholder 2"/>
          <p:cNvSpPr>
            <a:spLocks noGrp="1"/>
          </p:cNvSpPr>
          <p:nvPr>
            <p:ph sz="quarter" idx="1"/>
          </p:nvPr>
        </p:nvSpPr>
        <p:spPr/>
        <p:txBody>
          <a:bodyPr/>
          <a:lstStyle/>
          <a:p>
            <a:pPr algn="r" rtl="1" eaLnBrk="1" hangingPunct="1"/>
            <a:r>
              <a:rPr lang="fa-IR" dirty="0" smtClean="0"/>
              <a:t>خروج مختصری خون از زخم طبیعی است، اما خونریزی زیاد غیر طبیعی محسوب می شود.</a:t>
            </a:r>
          </a:p>
          <a:p>
            <a:pPr algn="r" rtl="1" eaLnBrk="1" hangingPunct="1">
              <a:buNone/>
            </a:pPr>
            <a:endParaRPr lang="fa-IR" dirty="0" smtClean="0"/>
          </a:p>
          <a:p>
            <a:pPr algn="r" rtl="1" eaLnBrk="1" hangingPunct="1"/>
            <a:r>
              <a:rPr lang="fa-IR" dirty="0" smtClean="0"/>
              <a:t>هماتوم: تجمع خون در زیر پوست است که معمولا به رنگ متمایل به آبی (کبودی)می باشد.خطر خونریزی به ویژه طی 48  ساعت اول بعد از جراحی بیشتر است .به همین دلیل پرستار باید بعد از جراحی زخم ها وپانسمان آن ها را به دقت بررسی کند .</a:t>
            </a:r>
            <a:endParaRPr 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عفونت </a:t>
            </a:r>
            <a:endParaRPr lang="en-US" dirty="0">
              <a:solidFill>
                <a:schemeClr val="accent1">
                  <a:tint val="83000"/>
                  <a:satMod val="150000"/>
                </a:schemeClr>
              </a:solidFill>
            </a:endParaRPr>
          </a:p>
        </p:txBody>
      </p:sp>
      <p:sp>
        <p:nvSpPr>
          <p:cNvPr id="25603" name="Content Placeholder 2"/>
          <p:cNvSpPr>
            <a:spLocks noGrp="1"/>
          </p:cNvSpPr>
          <p:nvPr>
            <p:ph sz="quarter" idx="1"/>
          </p:nvPr>
        </p:nvSpPr>
        <p:spPr/>
        <p:txBody>
          <a:bodyPr/>
          <a:lstStyle/>
          <a:p>
            <a:pPr algn="r" rtl="1" eaLnBrk="1" hangingPunct="1"/>
            <a:r>
              <a:rPr lang="fa-IR" smtClean="0"/>
              <a:t>هجوم باکتری ها به زخم در زمان آسیب دیدگی </a:t>
            </a:r>
          </a:p>
          <a:p>
            <a:pPr algn="r" rtl="1" eaLnBrk="1" hangingPunct="1"/>
            <a:r>
              <a:rPr lang="fa-IR" smtClean="0"/>
              <a:t>عفونت جراحی معمولا طی 2تا 11 روز پس از جراحی بروز می کند .</a:t>
            </a:r>
            <a:endParaRPr lang="en-U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عوامل موثر بر ترمیم زخم </a:t>
            </a:r>
            <a:endParaRPr lang="en-US" dirty="0">
              <a:solidFill>
                <a:schemeClr val="accent1">
                  <a:tint val="83000"/>
                  <a:satMod val="150000"/>
                </a:schemeClr>
              </a:solidFill>
            </a:endParaRPr>
          </a:p>
        </p:txBody>
      </p:sp>
      <p:sp>
        <p:nvSpPr>
          <p:cNvPr id="27651" name="Content Placeholder 2"/>
          <p:cNvSpPr>
            <a:spLocks noGrp="1"/>
          </p:cNvSpPr>
          <p:nvPr>
            <p:ph sz="quarter" idx="1"/>
          </p:nvPr>
        </p:nvSpPr>
        <p:spPr>
          <a:xfrm>
            <a:off x="457200" y="1676400"/>
            <a:ext cx="8229600" cy="4525963"/>
          </a:xfrm>
        </p:spPr>
        <p:txBody>
          <a:bodyPr/>
          <a:lstStyle/>
          <a:p>
            <a:pPr algn="r" rtl="1" eaLnBrk="1" hangingPunct="1"/>
            <a:r>
              <a:rPr lang="fa-IR" smtClean="0"/>
              <a:t>سن : کودکان بهتر از سالمندان</a:t>
            </a:r>
          </a:p>
          <a:p>
            <a:pPr algn="r" rtl="1" eaLnBrk="1" hangingPunct="1"/>
            <a:endParaRPr lang="fa-IR" smtClean="0"/>
          </a:p>
          <a:p>
            <a:pPr algn="r" rtl="1" eaLnBrk="1" hangingPunct="1"/>
            <a:r>
              <a:rPr lang="fa-IR" smtClean="0"/>
              <a:t>تغذیه : </a:t>
            </a:r>
          </a:p>
          <a:p>
            <a:pPr algn="r" rtl="1" eaLnBrk="1" hangingPunct="1"/>
            <a:endParaRPr lang="fa-IR" smtClean="0"/>
          </a:p>
          <a:p>
            <a:pPr algn="r" rtl="1" eaLnBrk="1" hangingPunct="1"/>
            <a:r>
              <a:rPr lang="fa-IR" smtClean="0"/>
              <a:t>سبک زندگی : ورزش</a:t>
            </a:r>
          </a:p>
          <a:p>
            <a:pPr algn="r" rtl="1" eaLnBrk="1" hangingPunct="1"/>
            <a:endParaRPr lang="fa-IR" smtClean="0"/>
          </a:p>
          <a:p>
            <a:pPr algn="r" rtl="1" eaLnBrk="1" hangingPunct="1"/>
            <a:r>
              <a:rPr lang="fa-IR" smtClean="0"/>
              <a:t>داروها : داروهای ضد التهاب و ضد نئوپلاسم مانع ترمیم زخم می شود. </a:t>
            </a:r>
            <a:endParaRPr lang="en-US"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نقش پرستاری در پیشگیری ودرمان زخم </a:t>
            </a:r>
            <a:endParaRPr lang="en-US" dirty="0">
              <a:solidFill>
                <a:schemeClr val="accent1">
                  <a:tint val="83000"/>
                  <a:satMod val="150000"/>
                </a:schemeClr>
              </a:solidFill>
            </a:endParaRPr>
          </a:p>
        </p:txBody>
      </p:sp>
      <p:sp>
        <p:nvSpPr>
          <p:cNvPr id="28675" name="Content Placeholder 2"/>
          <p:cNvSpPr>
            <a:spLocks noGrp="1"/>
          </p:cNvSpPr>
          <p:nvPr>
            <p:ph sz="quarter" idx="1"/>
          </p:nvPr>
        </p:nvSpPr>
        <p:spPr/>
        <p:txBody>
          <a:bodyPr/>
          <a:lstStyle/>
          <a:p>
            <a:pPr algn="r" rtl="1" eaLnBrk="1" hangingPunct="1"/>
            <a:r>
              <a:rPr lang="fa-IR" dirty="0" smtClean="0"/>
              <a:t>گام اول </a:t>
            </a:r>
          </a:p>
          <a:p>
            <a:pPr algn="r" rtl="1" eaLnBrk="1" hangingPunct="1"/>
            <a:r>
              <a:rPr lang="fa-IR" dirty="0" smtClean="0"/>
              <a:t>پرستار باید در هنگام معاینه پوست ،جوراب های ضد آمبولی ،آتل یا سایر وسایل را برداشته تا قادر به بررسی پوست زیر آن ها باشد .</a:t>
            </a:r>
          </a:p>
          <a:p>
            <a:pPr algn="r" rtl="1" eaLnBrk="1" hangingPunct="1"/>
            <a:r>
              <a:rPr lang="fa-IR" dirty="0" smtClean="0"/>
              <a:t>پرستار باید سابقه مشلات پوستی درفرد ،همچنین سابقه بیماری های پوستی در خانواده وی را بررسی کند.</a:t>
            </a:r>
          </a:p>
          <a:p>
            <a:pPr algn="r" rtl="1" eaLnBrk="1" hangingPunct="1"/>
            <a:endParaRPr lang="fa-IR" dirty="0" smtClean="0"/>
          </a:p>
          <a:p>
            <a:pPr algn="r" rtl="1" eaLnBrk="1" hangingPunct="1"/>
            <a:r>
              <a:rPr lang="fa-IR" dirty="0" smtClean="0"/>
              <a:t>تاریخچه پرستاری بگیرد.</a:t>
            </a:r>
            <a:endParaRPr lang="en-US"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sz="3200" dirty="0" smtClean="0">
                <a:solidFill>
                  <a:schemeClr val="accent1">
                    <a:tint val="83000"/>
                    <a:satMod val="150000"/>
                  </a:schemeClr>
                </a:solidFill>
              </a:rPr>
              <a:t>ارزیابی زخم های فشاری</a:t>
            </a:r>
            <a:endParaRPr lang="en-US" sz="3200" dirty="0">
              <a:solidFill>
                <a:schemeClr val="accent1">
                  <a:tint val="83000"/>
                  <a:satMod val="150000"/>
                </a:schemeClr>
              </a:solidFill>
            </a:endParaRPr>
          </a:p>
        </p:txBody>
      </p:sp>
      <p:sp>
        <p:nvSpPr>
          <p:cNvPr id="31747" name="Content Placeholder 2"/>
          <p:cNvSpPr>
            <a:spLocks noGrp="1"/>
          </p:cNvSpPr>
          <p:nvPr>
            <p:ph sz="quarter" idx="1"/>
          </p:nvPr>
        </p:nvSpPr>
        <p:spPr>
          <a:xfrm>
            <a:off x="457200" y="1600200"/>
            <a:ext cx="8229600" cy="4876800"/>
          </a:xfrm>
        </p:spPr>
        <p:txBody>
          <a:bodyPr>
            <a:normAutofit lnSpcReduction="10000"/>
          </a:bodyPr>
          <a:lstStyle/>
          <a:p>
            <a:pPr algn="r" rtl="1" eaLnBrk="1" hangingPunct="1"/>
            <a:r>
              <a:rPr lang="fa-IR" sz="2800" smtClean="0"/>
              <a:t>محل زخم در ارتباط با برجستگی استخوان </a:t>
            </a:r>
          </a:p>
          <a:p>
            <a:pPr algn="r" rtl="1" eaLnBrk="1" hangingPunct="1"/>
            <a:r>
              <a:rPr lang="fa-IR" sz="2800" smtClean="0"/>
              <a:t>اندازه زخم بر حسب سانتی متر ،</a:t>
            </a:r>
          </a:p>
          <a:p>
            <a:pPr algn="r" rtl="1" eaLnBrk="1" hangingPunct="1"/>
            <a:r>
              <a:rPr lang="fa-IR" sz="2800" smtClean="0"/>
              <a:t>اندازه گیری طول ،پهنا وعمق زخم ،شروع با طول از بالا به پایین ،سپس پهنا از پهلو به پهلو </a:t>
            </a:r>
          </a:p>
          <a:p>
            <a:pPr algn="r" rtl="1" eaLnBrk="1" hangingPunct="1"/>
            <a:r>
              <a:rPr lang="fa-IR" sz="2800" smtClean="0"/>
              <a:t>تعیین مرحله زخم </a:t>
            </a:r>
          </a:p>
          <a:p>
            <a:pPr algn="r" rtl="1" eaLnBrk="1" hangingPunct="1"/>
            <a:r>
              <a:rPr lang="fa-IR" sz="2800" smtClean="0"/>
              <a:t>رنگ بستر زخم ومحل نکروز &lt;بافت مرده یا اسکار &gt;</a:t>
            </a:r>
          </a:p>
          <a:p>
            <a:pPr algn="r" rtl="1" eaLnBrk="1" hangingPunct="1"/>
            <a:r>
              <a:rPr lang="fa-IR" sz="2800" smtClean="0"/>
              <a:t>وضعیت حاشیه زخم </a:t>
            </a:r>
          </a:p>
          <a:p>
            <a:pPr algn="r" rtl="1" eaLnBrk="1" hangingPunct="1"/>
            <a:r>
              <a:rPr lang="fa-IR" sz="2800" smtClean="0"/>
              <a:t>یکپارچگی پوست اطراف </a:t>
            </a:r>
          </a:p>
          <a:p>
            <a:pPr algn="r" rtl="1" eaLnBrk="1" hangingPunct="1"/>
            <a:r>
              <a:rPr lang="fa-IR" sz="2800" smtClean="0"/>
              <a:t>علائم دال بر عفونت: قرمزی، گرما، تورم، درد، بوی نامطبوع، ترشحات</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ctr" eaLnBrk="1" hangingPunct="1"/>
            <a:r>
              <a:rPr lang="fa-IR" dirty="0" smtClean="0"/>
              <a:t>تست های تشخیصی</a:t>
            </a:r>
            <a:endParaRPr lang="en-US" dirty="0" smtClean="0"/>
          </a:p>
        </p:txBody>
      </p:sp>
      <p:sp>
        <p:nvSpPr>
          <p:cNvPr id="32771" name="Content Placeholder 2"/>
          <p:cNvSpPr>
            <a:spLocks noGrp="1"/>
          </p:cNvSpPr>
          <p:nvPr>
            <p:ph sz="quarter" idx="1"/>
          </p:nvPr>
        </p:nvSpPr>
        <p:spPr/>
        <p:txBody>
          <a:bodyPr/>
          <a:lstStyle/>
          <a:p>
            <a:pPr algn="r" rtl="1" eaLnBrk="1" hangingPunct="1"/>
            <a:r>
              <a:rPr lang="fa-IR" smtClean="0"/>
              <a:t>کاهش گلبول های سفید</a:t>
            </a:r>
          </a:p>
          <a:p>
            <a:pPr algn="r" rtl="1" eaLnBrk="1" hangingPunct="1"/>
            <a:r>
              <a:rPr lang="fa-IR" smtClean="0"/>
              <a:t>کاهش هموگلوبین</a:t>
            </a:r>
          </a:p>
          <a:p>
            <a:pPr algn="r" rtl="1" eaLnBrk="1" hangingPunct="1"/>
            <a:r>
              <a:rPr lang="fa-IR" smtClean="0"/>
              <a:t>طولانی شدن زمان انعقاد</a:t>
            </a:r>
          </a:p>
          <a:p>
            <a:pPr algn="r" rtl="1" eaLnBrk="1" hangingPunct="1"/>
            <a:r>
              <a:rPr lang="fa-IR" smtClean="0"/>
              <a:t>آنالیز پروتئین های سرم :آلبومین کمتر از 3.5 نشان دهنده تغذیه ناکافی است </a:t>
            </a:r>
          </a:p>
          <a:p>
            <a:pPr algn="r" rtl="1" eaLnBrk="1" hangingPunct="1"/>
            <a:r>
              <a:rPr lang="fa-IR" smtClean="0"/>
              <a:t>کشت از زخم</a:t>
            </a:r>
          </a:p>
          <a:p>
            <a:pPr algn="r" rtl="1" eaLnBrk="1" hangingPunct="1"/>
            <a:endParaRPr lang="fa-IR"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یکپارچگی پوست </a:t>
            </a:r>
            <a:endParaRPr lang="en-US" dirty="0">
              <a:solidFill>
                <a:schemeClr val="accent1">
                  <a:tint val="83000"/>
                  <a:satMod val="150000"/>
                </a:schemeClr>
              </a:solidFill>
            </a:endParaRPr>
          </a:p>
        </p:txBody>
      </p:sp>
      <p:sp>
        <p:nvSpPr>
          <p:cNvPr id="8" name="Content Placeholder 7"/>
          <p:cNvSpPr>
            <a:spLocks noGrp="1"/>
          </p:cNvSpPr>
          <p:nvPr>
            <p:ph sz="quarter" idx="2"/>
          </p:nvPr>
        </p:nvSpPr>
        <p:spPr>
          <a:xfrm>
            <a:off x="4953000" y="1600200"/>
            <a:ext cx="3657600" cy="4572000"/>
          </a:xfrm>
        </p:spPr>
        <p:txBody>
          <a:bodyPr/>
          <a:lstStyle/>
          <a:p>
            <a:pPr marL="0" indent="0">
              <a:buNone/>
            </a:pPr>
            <a:endParaRPr lang="fa-IR" dirty="0" smtClean="0"/>
          </a:p>
          <a:p>
            <a:pPr marL="0" indent="0">
              <a:buNone/>
            </a:pPr>
            <a:r>
              <a:rPr lang="fa-IR" dirty="0" smtClean="0"/>
              <a:t>یکپارچگ </a:t>
            </a:r>
            <a:r>
              <a:rPr lang="fa-IR" dirty="0" smtClean="0"/>
              <a:t>پوست به معنای داشتن پوستی سالم وعدم وجود گیسختگی ناشی از زخم ها می باشد.</a:t>
            </a:r>
          </a:p>
          <a:p>
            <a:pPr marL="0" indent="0">
              <a:buNone/>
            </a:pPr>
            <a:endParaRPr lang="fa-IR" dirty="0" smtClean="0"/>
          </a:p>
          <a:p>
            <a:pPr marL="0" indent="0">
              <a:buNone/>
            </a:pPr>
            <a:r>
              <a:rPr lang="fa-IR" dirty="0" smtClean="0"/>
              <a:t>در دوران سالمندی وکودکی پوست شکننده تر بوده ومستعد آسیب بیشتری نسبت به دوره بزرگسالی است .</a:t>
            </a:r>
            <a:endParaRPr lang="en-US" dirty="0" smtClean="0"/>
          </a:p>
          <a:p>
            <a:endParaRPr lang="fa-IR" dirty="0"/>
          </a:p>
        </p:txBody>
      </p:sp>
      <p:pic>
        <p:nvPicPr>
          <p:cNvPr id="1026" name="Picture 2" descr="C:\Documents and Settings\soltannezhad\Desktop\filereader.php.jpg"/>
          <p:cNvPicPr>
            <a:picLocks noGrp="1" noChangeAspect="1" noChangeArrowheads="1"/>
          </p:cNvPicPr>
          <p:nvPr>
            <p:ph sz="quarter" idx="1"/>
          </p:nvPr>
        </p:nvPicPr>
        <p:blipFill>
          <a:blip r:embed="rId2" cstate="print"/>
          <a:srcRect/>
          <a:stretch>
            <a:fillRect/>
          </a:stretch>
        </p:blipFill>
        <p:spPr bwMode="auto">
          <a:xfrm>
            <a:off x="457200" y="1752600"/>
            <a:ext cx="4343400" cy="441959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ctr" eaLnBrk="1" hangingPunct="1"/>
            <a:r>
              <a:rPr lang="fa-IR" dirty="0" smtClean="0"/>
              <a:t>تشخیص های پرستاری</a:t>
            </a:r>
            <a:endParaRPr lang="en-US" dirty="0" smtClean="0"/>
          </a:p>
        </p:txBody>
      </p:sp>
      <p:sp>
        <p:nvSpPr>
          <p:cNvPr id="33795" name="Content Placeholder 2"/>
          <p:cNvSpPr>
            <a:spLocks noGrp="1"/>
          </p:cNvSpPr>
          <p:nvPr>
            <p:ph sz="quarter" idx="1"/>
          </p:nvPr>
        </p:nvSpPr>
        <p:spPr/>
        <p:txBody>
          <a:bodyPr/>
          <a:lstStyle/>
          <a:p>
            <a:pPr algn="r" rtl="1" eaLnBrk="1" hangingPunct="1"/>
            <a:r>
              <a:rPr lang="fa-IR" smtClean="0"/>
              <a:t>1- خطر اختلال در یکپارچگی پوست</a:t>
            </a:r>
          </a:p>
          <a:p>
            <a:pPr algn="r" rtl="1" eaLnBrk="1" hangingPunct="1"/>
            <a:r>
              <a:rPr lang="fa-IR" smtClean="0"/>
              <a:t>2- خطر عفونت</a:t>
            </a:r>
          </a:p>
          <a:p>
            <a:pPr algn="r" rtl="1" eaLnBrk="1" hangingPunct="1"/>
            <a:r>
              <a:rPr lang="fa-IR" smtClean="0"/>
              <a:t>3- درد </a:t>
            </a:r>
          </a:p>
          <a:p>
            <a:pPr algn="r" rtl="1" eaLnBrk="1" hangingPunct="1"/>
            <a:r>
              <a:rPr lang="fa-IR" smtClean="0"/>
              <a:t>4- تغذیه کمتر از نیاز بدن</a:t>
            </a:r>
          </a:p>
          <a:p>
            <a:pPr algn="r" rtl="1" eaLnBrk="1" hangingPunct="1"/>
            <a:r>
              <a:rPr lang="fa-IR" smtClean="0"/>
              <a:t>5- تغییر حسی/درکی</a:t>
            </a:r>
          </a:p>
          <a:p>
            <a:pPr algn="r" rtl="1" eaLnBrk="1" hangingPunct="1"/>
            <a:r>
              <a:rPr lang="fa-IR" smtClean="0"/>
              <a:t>6- اختلال در انطباق</a:t>
            </a:r>
            <a:endParaRPr lang="en-US"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gn="ctr" eaLnBrk="1" hangingPunct="1"/>
            <a:r>
              <a:rPr lang="fa-IR" dirty="0" smtClean="0"/>
              <a:t>برنامه ریزی و اجرا</a:t>
            </a:r>
            <a:endParaRPr lang="en-US" dirty="0" smtClean="0"/>
          </a:p>
        </p:txBody>
      </p:sp>
      <p:sp>
        <p:nvSpPr>
          <p:cNvPr id="34819" name="Content Placeholder 2"/>
          <p:cNvSpPr>
            <a:spLocks noGrp="1"/>
          </p:cNvSpPr>
          <p:nvPr>
            <p:ph sz="quarter" idx="1"/>
          </p:nvPr>
        </p:nvSpPr>
        <p:spPr/>
        <p:txBody>
          <a:bodyPr/>
          <a:lstStyle/>
          <a:p>
            <a:pPr algn="r" rtl="1" eaLnBrk="1" hangingPunct="1"/>
            <a:r>
              <a:rPr lang="fa-IR" smtClean="0"/>
              <a:t>1- مراقبت از پوست:</a:t>
            </a:r>
          </a:p>
          <a:p>
            <a:pPr algn="r" rtl="1" eaLnBrk="1" hangingPunct="1"/>
            <a:r>
              <a:rPr lang="fa-IR" smtClean="0"/>
              <a:t>یکی ازمهمترین نکات سالم نگاه داشت پوست است.</a:t>
            </a:r>
          </a:p>
          <a:p>
            <a:pPr algn="r" rtl="1" eaLnBrk="1" hangingPunct="1"/>
            <a:r>
              <a:rPr lang="fa-IR" smtClean="0"/>
              <a:t>2- از تحریک مکانیکی ناشی از مالش و اصطکاک باید جلوگیری نمود.</a:t>
            </a:r>
          </a:p>
          <a:p>
            <a:pPr algn="r" rtl="1" eaLnBrk="1" hangingPunct="1"/>
            <a:r>
              <a:rPr lang="fa-IR" smtClean="0"/>
              <a:t>3- از صابون ملایم، آب ساده و فراورده های حاوی نرم کننده استفاده شود.</a:t>
            </a:r>
          </a:p>
          <a:p>
            <a:pPr algn="r" rtl="1" eaLnBrk="1" hangingPunct="1"/>
            <a:r>
              <a:rPr lang="fa-IR" smtClean="0"/>
              <a:t>4- مددجویان دارای پوست خشک باید 1 تا 2 بار در هفته  حمام بروند.</a:t>
            </a:r>
          </a:p>
          <a:p>
            <a:pPr algn="r" rtl="1" eaLnBrk="1" hangingPunct="1"/>
            <a:endParaRPr lang="fa-IR"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gn="ctr" eaLnBrk="1" hangingPunct="1"/>
            <a:r>
              <a:rPr lang="fa-IR" dirty="0" smtClean="0"/>
              <a:t>آموزش به مددجو</a:t>
            </a:r>
            <a:endParaRPr lang="en-US" dirty="0" smtClean="0"/>
          </a:p>
        </p:txBody>
      </p:sp>
      <p:sp>
        <p:nvSpPr>
          <p:cNvPr id="35843" name="Content Placeholder 2"/>
          <p:cNvSpPr>
            <a:spLocks noGrp="1"/>
          </p:cNvSpPr>
          <p:nvPr>
            <p:ph sz="quarter" idx="1"/>
          </p:nvPr>
        </p:nvSpPr>
        <p:spPr/>
        <p:txBody>
          <a:bodyPr/>
          <a:lstStyle/>
          <a:p>
            <a:pPr algn="r" rtl="1" eaLnBrk="1" hangingPunct="1"/>
            <a:r>
              <a:rPr lang="fa-IR" smtClean="0"/>
              <a:t>به مددجویان مبتلا به نوروپاتی که دچار اختلال حسی شده اند باید آموخت که سطح پوست خود را از نظر آسیب بررسی کنند.</a:t>
            </a:r>
          </a:p>
          <a:p>
            <a:pPr algn="r" rtl="1" eaLnBrk="1" hangingPunct="1"/>
            <a:r>
              <a:rPr lang="fa-IR" smtClean="0"/>
              <a:t>به مددجویان باید آموخت که در معرض اشعه ماورای بنفش قرار نگیرند. </a:t>
            </a:r>
          </a:p>
          <a:p>
            <a:pPr algn="r" rtl="1" eaLnBrk="1" hangingPunct="1"/>
            <a:r>
              <a:rPr lang="fa-IR" smtClean="0"/>
              <a:t>از عینک و کرم ضد آفتاب استفاده کنند.</a:t>
            </a:r>
          </a:p>
          <a:p>
            <a:pPr algn="r" rtl="1" eaLnBrk="1" hangingPunct="1"/>
            <a:endParaRPr lang="fa-IR" smtClean="0"/>
          </a:p>
          <a:p>
            <a:pPr algn="r" rtl="1" eaLnBrk="1" hangingPunct="1"/>
            <a:r>
              <a:rPr lang="fa-IR" smtClean="0"/>
              <a:t>کفش مناسب انتخاب کنند.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gn="ctr" eaLnBrk="1" hangingPunct="1"/>
            <a:r>
              <a:rPr lang="fa-IR" dirty="0" smtClean="0"/>
              <a:t>کمک به التیام زخم</a:t>
            </a:r>
            <a:endParaRPr lang="en-US" dirty="0" smtClean="0"/>
          </a:p>
        </p:txBody>
      </p:sp>
      <p:sp>
        <p:nvSpPr>
          <p:cNvPr id="36867" name="Content Placeholder 2"/>
          <p:cNvSpPr>
            <a:spLocks noGrp="1"/>
          </p:cNvSpPr>
          <p:nvPr>
            <p:ph sz="quarter" idx="1"/>
          </p:nvPr>
        </p:nvSpPr>
        <p:spPr/>
        <p:txBody>
          <a:bodyPr/>
          <a:lstStyle/>
          <a:p>
            <a:pPr algn="r" rtl="1" eaLnBrk="1" hangingPunct="1"/>
            <a:r>
              <a:rPr lang="fa-IR" dirty="0" smtClean="0"/>
              <a:t>پانسمان زخم و تعویض آن در فواصل ماسب به حفظ رطوبت بستر زخم کمک می کند. </a:t>
            </a:r>
          </a:p>
          <a:p>
            <a:pPr algn="r" rtl="1" eaLnBrk="1" hangingPunct="1"/>
            <a:r>
              <a:rPr lang="fa-IR" dirty="0" smtClean="0"/>
              <a:t>حداقل روزی 2500 سی سی مایع بنوشد بشرطی که محدودیت در مصرف نداشته باشد.</a:t>
            </a:r>
          </a:p>
          <a:p>
            <a:pPr algn="r" rtl="1" eaLnBrk="1" hangingPunct="1"/>
            <a:r>
              <a:rPr lang="fa-IR" dirty="0" smtClean="0"/>
              <a:t>پرستار باید از مصرف پروتئین، ویتامین </a:t>
            </a:r>
            <a:r>
              <a:rPr lang="en-US" dirty="0" smtClean="0"/>
              <a:t>C</a:t>
            </a:r>
            <a:r>
              <a:rPr lang="fa-IR" dirty="0" smtClean="0"/>
              <a:t>، </a:t>
            </a:r>
            <a:r>
              <a:rPr lang="en-US" dirty="0" smtClean="0"/>
              <a:t>B1</a:t>
            </a:r>
            <a:r>
              <a:rPr lang="fa-IR" dirty="0" smtClean="0"/>
              <a:t> ، </a:t>
            </a:r>
            <a:r>
              <a:rPr lang="en-US" dirty="0" smtClean="0"/>
              <a:t>B5</a:t>
            </a:r>
            <a:r>
              <a:rPr lang="fa-IR" dirty="0" smtClean="0"/>
              <a:t> و روی به میزان کافی توسط مددجویان اطمینان یابد. </a:t>
            </a:r>
          </a:p>
          <a:p>
            <a:pPr algn="r" rtl="1" eaLnBrk="1" hangingPunct="1"/>
            <a:r>
              <a:rPr lang="fa-IR" dirty="0" smtClean="0"/>
              <a:t>از عفونت زخم پیشگیری کند. </a:t>
            </a:r>
            <a:endParaRPr lang="en-US"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gn="ctr" eaLnBrk="1" hangingPunct="1"/>
            <a:r>
              <a:rPr lang="fa-IR" dirty="0" smtClean="0"/>
              <a:t>پیشگیری از زخم های فشاری </a:t>
            </a:r>
            <a:endParaRPr lang="en-US" dirty="0" smtClean="0"/>
          </a:p>
        </p:txBody>
      </p:sp>
      <p:sp>
        <p:nvSpPr>
          <p:cNvPr id="37891" name="Content Placeholder 2"/>
          <p:cNvSpPr>
            <a:spLocks noGrp="1"/>
          </p:cNvSpPr>
          <p:nvPr>
            <p:ph sz="quarter" idx="1"/>
          </p:nvPr>
        </p:nvSpPr>
        <p:spPr/>
        <p:txBody>
          <a:bodyPr/>
          <a:lstStyle/>
          <a:p>
            <a:pPr algn="r" rtl="1" eaLnBrk="1" hangingPunct="1"/>
            <a:r>
              <a:rPr lang="fa-IR" smtClean="0"/>
              <a:t>رعایت بهداشت پوست</a:t>
            </a:r>
          </a:p>
          <a:p>
            <a:pPr algn="r" rtl="1" eaLnBrk="1" hangingPunct="1"/>
            <a:r>
              <a:rPr lang="fa-IR" smtClean="0"/>
              <a:t>استفاده از وسایل رفع فشار</a:t>
            </a:r>
          </a:p>
          <a:p>
            <a:pPr algn="r" rtl="1" eaLnBrk="1" hangingPunct="1"/>
            <a:r>
              <a:rPr lang="fa-IR" smtClean="0"/>
              <a:t>رژیم غذایی مناسب ( کنترل وزن، آزمایش مقدار لنفوسیت، آلبومین، هموگلوبین)</a:t>
            </a:r>
          </a:p>
          <a:p>
            <a:pPr algn="r" rtl="1" eaLnBrk="1" hangingPunct="1"/>
            <a:r>
              <a:rPr lang="fa-IR" smtClean="0"/>
              <a:t>از مواد شوینده ملایم استفاده شود</a:t>
            </a:r>
          </a:p>
          <a:p>
            <a:pPr algn="r" rtl="1" eaLnBrk="1" hangingPunct="1"/>
            <a:r>
              <a:rPr lang="fa-IR" smtClean="0"/>
              <a:t>پوست مددجو در معرض سرما و خشکی قرار نگیرد</a:t>
            </a:r>
          </a:p>
          <a:p>
            <a:pPr algn="r" rtl="1" eaLnBrk="1" hangingPunct="1"/>
            <a:r>
              <a:rPr lang="fa-IR" smtClean="0"/>
              <a:t>استفاده از کرم های حاوی دایمتیکون در جلوگیری از تجمع ترشحات و رطوبت پوست موثر است</a:t>
            </a:r>
          </a:p>
          <a:p>
            <a:pPr algn="r" rtl="1" eaLnBrk="1" hangingPunct="1"/>
            <a:r>
              <a:rPr lang="fa-IR" smtClean="0"/>
              <a:t>پوست مددجو خشک و عاری از ادرار و مدفوع باشد </a:t>
            </a:r>
          </a:p>
          <a:p>
            <a:pPr algn="r" rtl="1" eaLnBrk="1" hangingPunct="1"/>
            <a:endParaRPr lang="fa-IR" smtClean="0"/>
          </a:p>
          <a:p>
            <a:pPr algn="r" rtl="1" eaLnBrk="1" hangingPunct="1"/>
            <a:endParaRPr lang="en-US"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gn="ctr" eaLnBrk="1" hangingPunct="1"/>
            <a:r>
              <a:rPr lang="fa-IR" dirty="0" smtClean="0"/>
              <a:t>پیشگیری از زخم های فشاری </a:t>
            </a:r>
            <a:endParaRPr lang="en-US" dirty="0" smtClean="0"/>
          </a:p>
        </p:txBody>
      </p:sp>
      <p:sp>
        <p:nvSpPr>
          <p:cNvPr id="38915" name="Content Placeholder 2"/>
          <p:cNvSpPr>
            <a:spLocks noGrp="1"/>
          </p:cNvSpPr>
          <p:nvPr>
            <p:ph sz="quarter" idx="1"/>
          </p:nvPr>
        </p:nvSpPr>
        <p:spPr/>
        <p:txBody>
          <a:bodyPr/>
          <a:lstStyle/>
          <a:p>
            <a:pPr algn="r" rtl="1" eaLnBrk="1" hangingPunct="1"/>
            <a:r>
              <a:rPr lang="fa-IR" smtClean="0"/>
              <a:t>جلوگیری از ترومای پوست</a:t>
            </a:r>
          </a:p>
          <a:p>
            <a:pPr algn="r" rtl="1" eaLnBrk="1" hangingPunct="1"/>
            <a:r>
              <a:rPr lang="fa-IR" smtClean="0"/>
              <a:t>مکان نشستن و خوابیدن مددجو عاری از هر نوع چین خوردگی و کاملا نرم و محکم باشد.</a:t>
            </a:r>
          </a:p>
          <a:p>
            <a:pPr algn="r" rtl="1" eaLnBrk="1" hangingPunct="1"/>
            <a:r>
              <a:rPr lang="fa-IR" smtClean="0"/>
              <a:t>سر تخت بیش از 130 درجه بالا آورده نشود.</a:t>
            </a:r>
          </a:p>
          <a:p>
            <a:pPr algn="r" rtl="1" eaLnBrk="1" hangingPunct="1"/>
            <a:r>
              <a:rPr lang="fa-IR" smtClean="0"/>
              <a:t>هر 2 ساعت تغییر پوزیشن داده شوند.</a:t>
            </a:r>
          </a:p>
          <a:p>
            <a:pPr algn="r" rtl="1" eaLnBrk="1" hangingPunct="1"/>
            <a:r>
              <a:rPr lang="fa-IR" smtClean="0"/>
              <a:t>از تشک های استاندارد استفاده شود.</a:t>
            </a:r>
          </a:p>
          <a:p>
            <a:pPr algn="r" rtl="1" eaLnBrk="1" hangingPunct="1"/>
            <a:endParaRPr lang="fa-IR" smtClean="0"/>
          </a:p>
          <a:p>
            <a:pPr algn="r" rtl="1" eaLnBrk="1" hangingPunct="1"/>
            <a:endParaRPr lang="fa-IR"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endParaRPr lang="fa-IR" smtClean="0"/>
          </a:p>
        </p:txBody>
      </p:sp>
      <p:sp>
        <p:nvSpPr>
          <p:cNvPr id="40963" name="Content Placeholder 2"/>
          <p:cNvSpPr>
            <a:spLocks noGrp="1"/>
          </p:cNvSpPr>
          <p:nvPr>
            <p:ph sz="quarter" idx="1"/>
          </p:nvPr>
        </p:nvSpPr>
        <p:spPr/>
        <p:txBody>
          <a:bodyPr/>
          <a:lstStyle/>
          <a:p>
            <a:pPr eaLnBrk="1" hangingPunct="1"/>
            <a:endParaRPr lang="fa-IR" smtClean="0"/>
          </a:p>
        </p:txBody>
      </p:sp>
      <p:pic>
        <p:nvPicPr>
          <p:cNvPr id="40964" name="Picture 2" descr="http://medical-iran.persiangig.com/image/Wound/Wound%20dressing%204.jpg"/>
          <p:cNvPicPr>
            <a:picLocks noChangeAspect="1" noChangeArrowheads="1"/>
          </p:cNvPicPr>
          <p:nvPr/>
        </p:nvPicPr>
        <p:blipFill>
          <a:blip r:embed="rId2" cstate="print"/>
          <a:srcRect/>
          <a:stretch>
            <a:fillRect/>
          </a:stretch>
        </p:blipFill>
        <p:spPr bwMode="auto">
          <a:xfrm>
            <a:off x="-196850" y="228600"/>
            <a:ext cx="9340850" cy="66294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endParaRPr lang="fa-IR" smtClean="0"/>
          </a:p>
        </p:txBody>
      </p:sp>
      <p:sp>
        <p:nvSpPr>
          <p:cNvPr id="41987" name="Content Placeholder 2"/>
          <p:cNvSpPr>
            <a:spLocks noGrp="1"/>
          </p:cNvSpPr>
          <p:nvPr>
            <p:ph sz="quarter" idx="1"/>
          </p:nvPr>
        </p:nvSpPr>
        <p:spPr/>
        <p:txBody>
          <a:bodyPr/>
          <a:lstStyle/>
          <a:p>
            <a:pPr eaLnBrk="1" hangingPunct="1"/>
            <a:endParaRPr lang="fa-IR" smtClean="0"/>
          </a:p>
        </p:txBody>
      </p:sp>
      <p:pic>
        <p:nvPicPr>
          <p:cNvPr id="41988" name="Picture 2" descr="http://www.iranorthoped.ir/iranorthoped_content/media/image/2011/05/1716_orig.jpg"/>
          <p:cNvPicPr>
            <a:picLocks noChangeAspect="1" noChangeArrowheads="1"/>
          </p:cNvPicPr>
          <p:nvPr/>
        </p:nvPicPr>
        <p:blipFill>
          <a:blip r:embed="rId2" cstate="print"/>
          <a:srcRect/>
          <a:stretch>
            <a:fillRect/>
          </a:stretch>
        </p:blipFill>
        <p:spPr bwMode="auto">
          <a:xfrm>
            <a:off x="1143000" y="206375"/>
            <a:ext cx="6696075" cy="665162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endParaRPr lang="fa-IR" smtClean="0"/>
          </a:p>
        </p:txBody>
      </p:sp>
      <p:sp>
        <p:nvSpPr>
          <p:cNvPr id="43011" name="Content Placeholder 2"/>
          <p:cNvSpPr>
            <a:spLocks noGrp="1"/>
          </p:cNvSpPr>
          <p:nvPr>
            <p:ph sz="quarter" idx="1"/>
          </p:nvPr>
        </p:nvSpPr>
        <p:spPr/>
        <p:txBody>
          <a:bodyPr/>
          <a:lstStyle/>
          <a:p>
            <a:pPr eaLnBrk="1" hangingPunct="1"/>
            <a:endParaRPr lang="fa-IR" smtClean="0"/>
          </a:p>
        </p:txBody>
      </p:sp>
      <p:pic>
        <p:nvPicPr>
          <p:cNvPr id="43012" name="Picture 2" descr="http://rashtgpa.com/wp-content/uploads/02-yellow-wound1-300x188.jpg"/>
          <p:cNvPicPr>
            <a:picLocks noChangeAspect="1" noChangeArrowheads="1"/>
          </p:cNvPicPr>
          <p:nvPr/>
        </p:nvPicPr>
        <p:blipFill>
          <a:blip r:embed="rId2" cstate="print"/>
          <a:srcRect/>
          <a:stretch>
            <a:fillRect/>
          </a:stretch>
        </p:blipFill>
        <p:spPr bwMode="auto">
          <a:xfrm>
            <a:off x="685800" y="990600"/>
            <a:ext cx="7781925" cy="48768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endParaRPr lang="fa-IR" smtClean="0"/>
          </a:p>
        </p:txBody>
      </p:sp>
      <p:sp>
        <p:nvSpPr>
          <p:cNvPr id="44035" name="Content Placeholder 2"/>
          <p:cNvSpPr>
            <a:spLocks noGrp="1"/>
          </p:cNvSpPr>
          <p:nvPr>
            <p:ph sz="quarter" idx="1"/>
          </p:nvPr>
        </p:nvSpPr>
        <p:spPr/>
        <p:txBody>
          <a:bodyPr/>
          <a:lstStyle/>
          <a:p>
            <a:pPr eaLnBrk="1" hangingPunct="1"/>
            <a:endParaRPr lang="fa-IR" smtClean="0"/>
          </a:p>
        </p:txBody>
      </p:sp>
      <p:pic>
        <p:nvPicPr>
          <p:cNvPr id="44036" name="Picture 2" descr="http://rashtgpa.com/wp-content/uploads/04-black-wound1-300x159.jpg"/>
          <p:cNvPicPr>
            <a:picLocks noChangeAspect="1" noChangeArrowheads="1"/>
          </p:cNvPicPr>
          <p:nvPr/>
        </p:nvPicPr>
        <p:blipFill>
          <a:blip r:embed="rId2" cstate="print"/>
          <a:srcRect/>
          <a:stretch>
            <a:fillRect/>
          </a:stretch>
        </p:blipFill>
        <p:spPr bwMode="auto">
          <a:xfrm>
            <a:off x="381000" y="762000"/>
            <a:ext cx="7889875" cy="54006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انواع زخم ها </a:t>
            </a:r>
            <a:endParaRPr lang="en-US" dirty="0">
              <a:solidFill>
                <a:schemeClr val="accent1">
                  <a:tint val="83000"/>
                  <a:satMod val="150000"/>
                </a:schemeClr>
              </a:solidFill>
            </a:endParaRPr>
          </a:p>
        </p:txBody>
      </p:sp>
      <p:sp>
        <p:nvSpPr>
          <p:cNvPr id="5123" name="Content Placeholder 2"/>
          <p:cNvSpPr>
            <a:spLocks noGrp="1"/>
          </p:cNvSpPr>
          <p:nvPr>
            <p:ph sz="quarter" idx="1"/>
          </p:nvPr>
        </p:nvSpPr>
        <p:spPr/>
        <p:txBody>
          <a:bodyPr/>
          <a:lstStyle/>
          <a:p>
            <a:pPr algn="r" rtl="1" eaLnBrk="1" hangingPunct="1"/>
            <a:r>
              <a:rPr lang="fa-IR" smtClean="0"/>
              <a:t>ممکن است عمدی یا غیر عمدی باشند .</a:t>
            </a:r>
          </a:p>
          <a:p>
            <a:pPr algn="r" rtl="1" eaLnBrk="1" hangingPunct="1"/>
            <a:r>
              <a:rPr lang="fa-IR" smtClean="0"/>
              <a:t>زخم عمدی :به دنبال انجام یک اقدام تهاجمی برای تشخیص یا درمان بیماری ایجاد می شوند .</a:t>
            </a:r>
          </a:p>
          <a:p>
            <a:pPr algn="r" rtl="1" eaLnBrk="1" hangingPunct="1"/>
            <a:r>
              <a:rPr lang="fa-IR" smtClean="0"/>
              <a:t>زخم ها غیر عمدی :به وسیله ضربه غیرمنتظره ایجاد می شوند .مثل :حادثه ،تصادف ،آسیب جدی </a:t>
            </a:r>
          </a:p>
          <a:p>
            <a:pPr algn="r" rtl="1" eaLnBrk="1" hangingPunct="1"/>
            <a:r>
              <a:rPr lang="fa-IR" sz="2400" smtClean="0"/>
              <a:t>زخم ها را &lt;غیر از زخم فشاری وسوختگی ها&gt;از نظر عمق یعنی لایه های بافتی درگیر در زخم نیز طبقه بندی می کنند .</a:t>
            </a:r>
            <a:endParaRPr lang="en-US" sz="240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gn="ctr" eaLnBrk="1" hangingPunct="1"/>
            <a:r>
              <a:rPr lang="fa-IR" dirty="0" smtClean="0"/>
              <a:t>مراقبت از زخم قرمز</a:t>
            </a:r>
            <a:endParaRPr lang="en-US" dirty="0" smtClean="0"/>
          </a:p>
        </p:txBody>
      </p:sp>
      <p:sp>
        <p:nvSpPr>
          <p:cNvPr id="45059" name="Content Placeholder 2"/>
          <p:cNvSpPr>
            <a:spLocks noGrp="1"/>
          </p:cNvSpPr>
          <p:nvPr>
            <p:ph sz="quarter" idx="1"/>
          </p:nvPr>
        </p:nvSpPr>
        <p:spPr/>
        <p:txBody>
          <a:bodyPr/>
          <a:lstStyle/>
          <a:p>
            <a:pPr algn="r" rtl="1" eaLnBrk="1" hangingPunct="1"/>
            <a:r>
              <a:rPr lang="fa-IR" smtClean="0"/>
              <a:t>الف) شستشوی ملایم </a:t>
            </a:r>
          </a:p>
          <a:p>
            <a:pPr algn="r" rtl="1" eaLnBrk="1" hangingPunct="1"/>
            <a:r>
              <a:rPr lang="fa-IR" smtClean="0"/>
              <a:t>ب) محافظت از پوست اطراف زخم توسط پوشش حاوی فاقد الکل</a:t>
            </a:r>
          </a:p>
          <a:p>
            <a:pPr algn="r" rtl="1" eaLnBrk="1" hangingPunct="1"/>
            <a:r>
              <a:rPr lang="fa-IR" smtClean="0"/>
              <a:t>ج) پر کردن فضای مرده با هیدروژل یا آلژینات </a:t>
            </a:r>
          </a:p>
          <a:p>
            <a:pPr algn="r" rtl="1" eaLnBrk="1" hangingPunct="1"/>
            <a:r>
              <a:rPr lang="fa-IR" smtClean="0"/>
              <a:t>د) پوشش زخم یا پانسمانی مناسب مانند پوشش شفاف، پانسمان هیدروکلوئیدی، یا پانسمان آکریلیک قابل جذب </a:t>
            </a:r>
          </a:p>
          <a:p>
            <a:pPr algn="r" rtl="1" eaLnBrk="1" hangingPunct="1"/>
            <a:r>
              <a:rPr lang="fa-IR" smtClean="0"/>
              <a:t>ه) تعویض پانسمان در فواصل مناسب</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gn="ctr" eaLnBrk="1" hangingPunct="1"/>
            <a:r>
              <a:rPr lang="fa-IR" dirty="0" smtClean="0"/>
              <a:t>مشخصه زخم های زرد</a:t>
            </a:r>
            <a:endParaRPr lang="en-US" dirty="0" smtClean="0"/>
          </a:p>
        </p:txBody>
      </p:sp>
      <p:sp>
        <p:nvSpPr>
          <p:cNvPr id="46083" name="Content Placeholder 2"/>
          <p:cNvSpPr>
            <a:spLocks noGrp="1"/>
          </p:cNvSpPr>
          <p:nvPr>
            <p:ph sz="quarter" idx="1"/>
          </p:nvPr>
        </p:nvSpPr>
        <p:spPr/>
        <p:txBody>
          <a:bodyPr/>
          <a:lstStyle/>
          <a:p>
            <a:pPr algn="r" rtl="1" eaLnBrk="1" hangingPunct="1"/>
            <a:r>
              <a:rPr lang="fa-IR" smtClean="0"/>
              <a:t>استفاده از پانسمان های مرطوب کننده نرمال سالین </a:t>
            </a:r>
          </a:p>
          <a:p>
            <a:pPr algn="r" rtl="1" eaLnBrk="1" hangingPunct="1"/>
            <a:r>
              <a:rPr lang="fa-IR" smtClean="0"/>
              <a:t>ب) شستشوی زخم</a:t>
            </a:r>
          </a:p>
          <a:p>
            <a:pPr algn="r" rtl="1" eaLnBrk="1" hangingPunct="1"/>
            <a:r>
              <a:rPr lang="fa-IR" smtClean="0"/>
              <a:t>ج) استفاده از پانسمان های جاذب مانند پانسمان های اشباع شده هیدروژن یا آلژینات</a:t>
            </a:r>
          </a:p>
          <a:p>
            <a:pPr algn="r" rtl="1" eaLnBrk="1" hangingPunct="1"/>
            <a:r>
              <a:rPr lang="fa-IR" smtClean="0"/>
              <a:t>مشاوره جهت نیاز به استفاده از آنتی بیوتیک ها</a:t>
            </a:r>
            <a:endParaRPr lang="en-US"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gn="ctr" eaLnBrk="1" hangingPunct="1"/>
            <a:r>
              <a:rPr lang="fa-IR" dirty="0" smtClean="0"/>
              <a:t>زخم های سیاه </a:t>
            </a:r>
            <a:endParaRPr lang="en-US" dirty="0" smtClean="0"/>
          </a:p>
        </p:txBody>
      </p:sp>
      <p:sp>
        <p:nvSpPr>
          <p:cNvPr id="47107" name="Content Placeholder 2"/>
          <p:cNvSpPr>
            <a:spLocks noGrp="1"/>
          </p:cNvSpPr>
          <p:nvPr>
            <p:ph sz="quarter" idx="1"/>
          </p:nvPr>
        </p:nvSpPr>
        <p:spPr/>
        <p:txBody>
          <a:bodyPr/>
          <a:lstStyle/>
          <a:p>
            <a:pPr algn="r" rtl="1" eaLnBrk="1" hangingPunct="1"/>
            <a:r>
              <a:rPr lang="fa-IR" smtClean="0"/>
              <a:t>نیازمند دبیریدمان هستند. انواع:</a:t>
            </a:r>
          </a:p>
          <a:p>
            <a:pPr algn="r" rtl="1" eaLnBrk="1" hangingPunct="1"/>
            <a:r>
              <a:rPr lang="fa-IR" smtClean="0"/>
              <a:t>الف) برنده: چاقو و قیچی جراحی</a:t>
            </a:r>
          </a:p>
          <a:p>
            <a:pPr algn="r" rtl="1" eaLnBrk="1" hangingPunct="1"/>
            <a:r>
              <a:rPr lang="fa-IR" smtClean="0"/>
              <a:t>ب) دبیریمدن مکانیکی: اعمال نیروی مکانیکی یا پانسمان های مرطوب کننده </a:t>
            </a:r>
          </a:p>
          <a:p>
            <a:pPr algn="r" rtl="1" eaLnBrk="1" hangingPunct="1"/>
            <a:r>
              <a:rPr lang="fa-IR" smtClean="0"/>
              <a:t>ج) دبیریمان شیمیایی: مواد حاوی انزیم کلاژن (پاپائین-اوره):</a:t>
            </a:r>
          </a:p>
          <a:p>
            <a:pPr algn="r" rtl="1" eaLnBrk="1" hangingPunct="1"/>
            <a:r>
              <a:rPr lang="fa-IR" smtClean="0"/>
              <a:t>د) دبیریمان اتولتیک: پاسمان های نگهدارنده رطوبت زخم مانند پانسمان هیدروکلوئید و آکریلیک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ctr" eaLnBrk="1" hangingPunct="1"/>
            <a:r>
              <a:rPr lang="fa-IR" dirty="0" smtClean="0"/>
              <a:t>پانسمان زخم: </a:t>
            </a:r>
            <a:endParaRPr lang="en-US" dirty="0" smtClean="0"/>
          </a:p>
        </p:txBody>
      </p:sp>
      <p:sp>
        <p:nvSpPr>
          <p:cNvPr id="48131" name="Content Placeholder 2"/>
          <p:cNvSpPr>
            <a:spLocks noGrp="1"/>
          </p:cNvSpPr>
          <p:nvPr>
            <p:ph sz="quarter" idx="1"/>
          </p:nvPr>
        </p:nvSpPr>
        <p:spPr/>
        <p:txBody>
          <a:bodyPr/>
          <a:lstStyle/>
          <a:p>
            <a:pPr algn="r" rtl="1" eaLnBrk="1" hangingPunct="1"/>
            <a:r>
              <a:rPr lang="fa-IR" smtClean="0"/>
              <a:t>محافظت زخم از آسیب مکانیکی </a:t>
            </a:r>
          </a:p>
          <a:p>
            <a:pPr algn="r" rtl="1" eaLnBrk="1" hangingPunct="1"/>
            <a:r>
              <a:rPr lang="fa-IR" smtClean="0"/>
              <a:t>محافظت زخم از آلودگی میکروبی</a:t>
            </a:r>
          </a:p>
          <a:p>
            <a:pPr algn="r" rtl="1" eaLnBrk="1" hangingPunct="1"/>
            <a:r>
              <a:rPr lang="fa-IR" smtClean="0"/>
              <a:t>فراهم کردن و حفظ رطوبت جهت التیام زخم</a:t>
            </a:r>
          </a:p>
          <a:p>
            <a:pPr algn="r" rtl="1" eaLnBrk="1" hangingPunct="1"/>
            <a:r>
              <a:rPr lang="fa-IR" smtClean="0"/>
              <a:t>حفظ حرارت زخم</a:t>
            </a:r>
          </a:p>
          <a:p>
            <a:pPr algn="r" rtl="1" eaLnBrk="1" hangingPunct="1"/>
            <a:r>
              <a:rPr lang="fa-IR" smtClean="0"/>
              <a:t>جذب ترشحات و سلول های مردن</a:t>
            </a:r>
          </a:p>
          <a:p>
            <a:pPr algn="r" rtl="1" eaLnBrk="1" hangingPunct="1"/>
            <a:r>
              <a:rPr lang="fa-IR" smtClean="0"/>
              <a:t>جلوگیری از خونریزی</a:t>
            </a:r>
          </a:p>
          <a:p>
            <a:pPr algn="r" rtl="1" eaLnBrk="1" hangingPunct="1"/>
            <a:r>
              <a:rPr lang="fa-IR" smtClean="0"/>
              <a:t>بی حرکت کردن محل زخم جهت تسهیل در التیام</a:t>
            </a:r>
            <a:endParaRPr lang="en-US"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ctr" eaLnBrk="1" hangingPunct="1"/>
            <a:r>
              <a:rPr lang="fa-IR" dirty="0" smtClean="0"/>
              <a:t>پانسمان شفاف </a:t>
            </a:r>
            <a:endParaRPr lang="en-US" dirty="0" smtClean="0"/>
          </a:p>
        </p:txBody>
      </p:sp>
      <p:sp>
        <p:nvSpPr>
          <p:cNvPr id="50179" name="Content Placeholder 2"/>
          <p:cNvSpPr>
            <a:spLocks noGrp="1"/>
          </p:cNvSpPr>
          <p:nvPr>
            <p:ph sz="quarter" idx="1"/>
          </p:nvPr>
        </p:nvSpPr>
        <p:spPr/>
        <p:txBody>
          <a:bodyPr/>
          <a:lstStyle/>
          <a:p>
            <a:pPr algn="r" rtl="1" eaLnBrk="1" hangingPunct="1"/>
            <a:r>
              <a:rPr lang="fa-IR" smtClean="0"/>
              <a:t>معمولا برای نواحی سوخته یا زخم شونده پوست به کار می رود.</a:t>
            </a:r>
          </a:p>
          <a:p>
            <a:pPr algn="r" rtl="1" eaLnBrk="1" hangingPunct="1"/>
            <a:r>
              <a:rPr lang="fa-IR" smtClean="0"/>
              <a:t>به طور موقت عمل میکند</a:t>
            </a:r>
          </a:p>
          <a:p>
            <a:pPr algn="r" rtl="1" eaLnBrk="1" hangingPunct="1"/>
            <a:r>
              <a:rPr lang="fa-IR" smtClean="0"/>
              <a:t>متخلخل و جاذب نمی باشد</a:t>
            </a:r>
          </a:p>
          <a:p>
            <a:pPr algn="r" rtl="1" eaLnBrk="1" hangingPunct="1"/>
            <a:r>
              <a:rPr lang="fa-IR" smtClean="0"/>
              <a:t>امکان  ارزیابی زخم فراهم است</a:t>
            </a:r>
          </a:p>
          <a:p>
            <a:pPr algn="r" rtl="1" eaLnBrk="1" hangingPunct="1"/>
            <a:r>
              <a:rPr lang="fa-IR" smtClean="0"/>
              <a:t>زخم مرطوب مانده و رشد اپی تلیالی و التیام زخم را تسهیل میکند.</a:t>
            </a:r>
          </a:p>
          <a:p>
            <a:pPr algn="r" rtl="1" eaLnBrk="1" hangingPunct="1"/>
            <a:r>
              <a:rPr lang="fa-IR" smtClean="0"/>
              <a:t>قابلیت ارتجاع برای استفاده در مفصل را دارد</a:t>
            </a:r>
          </a:p>
          <a:p>
            <a:pPr algn="r" rtl="1" eaLnBrk="1" hangingPunct="1"/>
            <a:r>
              <a:rPr lang="fa-IR" smtClean="0"/>
              <a:t>به زخم نمی چسبد و بیمار قادر به دوش گرفتن است</a:t>
            </a:r>
            <a:endParaRPr 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endParaRPr lang="fa-IR" smtClean="0"/>
          </a:p>
        </p:txBody>
      </p:sp>
      <p:sp>
        <p:nvSpPr>
          <p:cNvPr id="51203" name="Content Placeholder 2"/>
          <p:cNvSpPr>
            <a:spLocks noGrp="1"/>
          </p:cNvSpPr>
          <p:nvPr>
            <p:ph sz="quarter" idx="1"/>
          </p:nvPr>
        </p:nvSpPr>
        <p:spPr/>
        <p:txBody>
          <a:bodyPr/>
          <a:lstStyle/>
          <a:p>
            <a:pPr eaLnBrk="1" hangingPunct="1"/>
            <a:endParaRPr lang="fa-IR" smtClean="0"/>
          </a:p>
        </p:txBody>
      </p:sp>
      <p:sp>
        <p:nvSpPr>
          <p:cNvPr id="51204" name="AutoShape 2" descr="Image result for ‫پانسمان شفاف‬‎"/>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fa-IR"/>
          </a:p>
        </p:txBody>
      </p:sp>
      <p:pic>
        <p:nvPicPr>
          <p:cNvPr id="51205" name="Picture 4" descr="http://medical-iran.persiangig.com/image/3M/%D8%AA%DA%AF%D8%A7%D8%AF%D8%B1%D9%85%20%D9%81%DB%8C%D9%84%D9%85%20%D8%B4%D9%81%D8%A7%D9%81%20IV.jpg"/>
          <p:cNvPicPr>
            <a:picLocks noChangeAspect="1" noChangeArrowheads="1"/>
          </p:cNvPicPr>
          <p:nvPr/>
        </p:nvPicPr>
        <p:blipFill>
          <a:blip r:embed="rId2" cstate="print"/>
          <a:srcRect/>
          <a:stretch>
            <a:fillRect/>
          </a:stretch>
        </p:blipFill>
        <p:spPr bwMode="auto">
          <a:xfrm>
            <a:off x="0" y="53975"/>
            <a:ext cx="9144000" cy="680402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lgn="ctr" eaLnBrk="1" hangingPunct="1"/>
            <a:r>
              <a:rPr lang="fa-IR" dirty="0" smtClean="0"/>
              <a:t>پانسمان های هیدروکلوئیدی</a:t>
            </a:r>
            <a:endParaRPr lang="en-US" dirty="0" smtClean="0"/>
          </a:p>
        </p:txBody>
      </p:sp>
      <p:sp>
        <p:nvSpPr>
          <p:cNvPr id="52227" name="Content Placeholder 2"/>
          <p:cNvSpPr>
            <a:spLocks noGrp="1"/>
          </p:cNvSpPr>
          <p:nvPr>
            <p:ph sz="quarter" idx="1"/>
          </p:nvPr>
        </p:nvSpPr>
        <p:spPr/>
        <p:txBody>
          <a:bodyPr/>
          <a:lstStyle/>
          <a:p>
            <a:pPr algn="r" rtl="1" eaLnBrk="1" hangingPunct="1"/>
            <a:r>
              <a:rPr lang="fa-IR" smtClean="0"/>
              <a:t>اغلب برای زخم های فشاری بکار می رود.  و دارای چندین مزیت است. </a:t>
            </a:r>
          </a:p>
          <a:p>
            <a:pPr algn="r" rtl="1" eaLnBrk="1" hangingPunct="1"/>
            <a:r>
              <a:rPr lang="fa-IR" smtClean="0"/>
              <a:t>به مدت 3 تا 7 روز قابل استفاده است.</a:t>
            </a:r>
          </a:p>
          <a:p>
            <a:pPr algn="r" rtl="1" eaLnBrk="1" hangingPunct="1"/>
            <a:r>
              <a:rPr lang="fa-IR" smtClean="0"/>
              <a:t>نیاز به پوشش ندارد و نسبت به آسیب مقاوم است. </a:t>
            </a:r>
          </a:p>
          <a:p>
            <a:pPr algn="r" rtl="1" eaLnBrk="1" hangingPunct="1"/>
            <a:r>
              <a:rPr lang="fa-IR" smtClean="0"/>
              <a:t>به شکل سطوح بدن در میاید</a:t>
            </a:r>
          </a:p>
          <a:p>
            <a:pPr algn="r" rtl="1" eaLnBrk="1" hangingPunct="1"/>
            <a:r>
              <a:rPr lang="fa-IR" smtClean="0"/>
              <a:t>باعث کاهش درد می شود</a:t>
            </a:r>
          </a:p>
          <a:p>
            <a:pPr algn="r" rtl="1" eaLnBrk="1" hangingPunct="1"/>
            <a:r>
              <a:rPr lang="fa-IR" smtClean="0"/>
              <a:t>ترشحات با مقادیر متوسط جذب میکند. </a:t>
            </a:r>
            <a:endParaRPr lang="en-US"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endParaRPr lang="fa-IR" smtClean="0"/>
          </a:p>
        </p:txBody>
      </p:sp>
      <p:sp>
        <p:nvSpPr>
          <p:cNvPr id="53251" name="Content Placeholder 2"/>
          <p:cNvSpPr>
            <a:spLocks noGrp="1"/>
          </p:cNvSpPr>
          <p:nvPr>
            <p:ph sz="quarter" idx="1"/>
          </p:nvPr>
        </p:nvSpPr>
        <p:spPr/>
        <p:txBody>
          <a:bodyPr/>
          <a:lstStyle/>
          <a:p>
            <a:pPr eaLnBrk="1" hangingPunct="1"/>
            <a:endParaRPr lang="fa-IR" smtClean="0"/>
          </a:p>
        </p:txBody>
      </p:sp>
      <p:pic>
        <p:nvPicPr>
          <p:cNvPr id="53252" name="Picture 2" descr="Image result for ‫پانسمان های هیدروکلویید‬‎"/>
          <p:cNvPicPr>
            <a:picLocks noChangeAspect="1" noChangeArrowheads="1"/>
          </p:cNvPicPr>
          <p:nvPr/>
        </p:nvPicPr>
        <p:blipFill>
          <a:blip r:embed="rId2" cstate="print"/>
          <a:srcRect/>
          <a:stretch>
            <a:fillRect/>
          </a:stretch>
        </p:blipFill>
        <p:spPr bwMode="auto">
          <a:xfrm>
            <a:off x="1371600" y="381000"/>
            <a:ext cx="5953125" cy="595312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algn="ctr" eaLnBrk="1" hangingPunct="1"/>
            <a:r>
              <a:rPr lang="fa-IR" dirty="0" smtClean="0"/>
              <a:t>پانسمان شفاف</a:t>
            </a:r>
            <a:endParaRPr lang="en-US" dirty="0" smtClean="0"/>
          </a:p>
        </p:txBody>
      </p:sp>
      <p:sp>
        <p:nvSpPr>
          <p:cNvPr id="54275" name="Content Placeholder 2"/>
          <p:cNvSpPr>
            <a:spLocks noGrp="1"/>
          </p:cNvSpPr>
          <p:nvPr>
            <p:ph sz="quarter" idx="1"/>
          </p:nvPr>
        </p:nvSpPr>
        <p:spPr/>
        <p:txBody>
          <a:bodyPr/>
          <a:lstStyle/>
          <a:p>
            <a:pPr algn="r" rtl="1" eaLnBrk="1" hangingPunct="1"/>
            <a:r>
              <a:rPr lang="fa-IR" smtClean="0"/>
              <a:t>پلاستیک چسبنده نیمه نفوذ پذیر </a:t>
            </a:r>
          </a:p>
          <a:p>
            <a:pPr algn="r" rtl="1" eaLnBrk="1" hangingPunct="1"/>
            <a:r>
              <a:rPr lang="fa-IR" smtClean="0"/>
              <a:t>امکان تبادل اکسیژن میان زخم و محیط را برقرار میکند. مواد استفاده: پانسمان مسیر وریدی، زخم سطحی، زخم فشاری درجه 1، </a:t>
            </a:r>
            <a:endParaRPr lang="en-US"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gn="ctr" eaLnBrk="1" hangingPunct="1"/>
            <a:r>
              <a:rPr lang="fa-IR" dirty="0" smtClean="0"/>
              <a:t>پانسمان آکریلیک شفاف و جاذب</a:t>
            </a:r>
            <a:endParaRPr lang="en-US" dirty="0" smtClean="0"/>
          </a:p>
        </p:txBody>
      </p:sp>
      <p:sp>
        <p:nvSpPr>
          <p:cNvPr id="57347" name="Content Placeholder 2"/>
          <p:cNvSpPr>
            <a:spLocks noGrp="1"/>
          </p:cNvSpPr>
          <p:nvPr>
            <p:ph sz="quarter" idx="1"/>
          </p:nvPr>
        </p:nvSpPr>
        <p:spPr/>
        <p:txBody>
          <a:bodyPr/>
          <a:lstStyle/>
          <a:p>
            <a:pPr algn="r" rtl="1" eaLnBrk="1" hangingPunct="1"/>
            <a:r>
              <a:rPr lang="fa-IR" dirty="0" smtClean="0"/>
              <a:t>لایه شفاف برای 5 تا 7 روز قابل استفاده است. لایه آکریلیک ترشحات را جذب کرده و بخار اضافی از راه غشای شفاف تبخیر می شود. </a:t>
            </a:r>
          </a:p>
          <a:p>
            <a:pPr algn="r" rtl="1" eaLnBrk="1" hangingPunct="1"/>
            <a:r>
              <a:rPr lang="fa-IR" dirty="0" smtClean="0"/>
              <a:t>مورد استفاده پارگی پوست، زخم های جراحی </a:t>
            </a:r>
          </a:p>
          <a:p>
            <a:pPr algn="r" rtl="1" eaLnBrk="1" hangingPunct="1"/>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t>درجه بندی زخم بستر</a:t>
            </a:r>
            <a:endParaRPr lang="fa-IR" b="1" dirty="0"/>
          </a:p>
        </p:txBody>
      </p:sp>
      <p:pic>
        <p:nvPicPr>
          <p:cNvPr id="2051" name="Picture 3" descr="C:\Documents and Settings\soltannezhad\Desktop\205226.jpg"/>
          <p:cNvPicPr>
            <a:picLocks noGrp="1" noChangeAspect="1" noChangeArrowheads="1"/>
          </p:cNvPicPr>
          <p:nvPr>
            <p:ph sz="quarter" idx="1"/>
          </p:nvPr>
        </p:nvPicPr>
        <p:blipFill>
          <a:blip r:embed="rId2" cstate="print"/>
          <a:srcRect/>
          <a:stretch>
            <a:fillRect/>
          </a:stretch>
        </p:blipFill>
        <p:spPr bwMode="auto">
          <a:xfrm>
            <a:off x="1774882" y="1600200"/>
            <a:ext cx="4832235" cy="4873625"/>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endParaRPr lang="fa-IR" smtClean="0"/>
          </a:p>
        </p:txBody>
      </p:sp>
      <p:sp>
        <p:nvSpPr>
          <p:cNvPr id="58371" name="Content Placeholder 2"/>
          <p:cNvSpPr>
            <a:spLocks noGrp="1"/>
          </p:cNvSpPr>
          <p:nvPr>
            <p:ph sz="quarter" idx="1"/>
          </p:nvPr>
        </p:nvSpPr>
        <p:spPr/>
        <p:txBody>
          <a:bodyPr/>
          <a:lstStyle/>
          <a:p>
            <a:pPr eaLnBrk="1" hangingPunct="1"/>
            <a:endParaRPr lang="fa-IR" smtClean="0"/>
          </a:p>
        </p:txBody>
      </p:sp>
      <p:pic>
        <p:nvPicPr>
          <p:cNvPr id="58372" name="Picture 2" descr="http://t1.gstatic.com/images?q=tbn:ANd9GcR-NwudPD34RptVuPu5Z30OAgOnxsmYmoGeSJUd_OX1yB1Uy6V8"/>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algn="ctr" eaLnBrk="1" hangingPunct="1"/>
            <a:r>
              <a:rPr lang="fa-IR" dirty="0" smtClean="0"/>
              <a:t>پانسمان هیدروژل</a:t>
            </a:r>
            <a:endParaRPr lang="en-US" dirty="0" smtClean="0"/>
          </a:p>
        </p:txBody>
      </p:sp>
      <p:sp>
        <p:nvSpPr>
          <p:cNvPr id="59395" name="Content Placeholder 2"/>
          <p:cNvSpPr>
            <a:spLocks noGrp="1"/>
          </p:cNvSpPr>
          <p:nvPr>
            <p:ph sz="quarter" idx="1"/>
          </p:nvPr>
        </p:nvSpPr>
        <p:spPr/>
        <p:txBody>
          <a:bodyPr/>
          <a:lstStyle/>
          <a:p>
            <a:pPr algn="r" rtl="1" eaLnBrk="1" hangingPunct="1"/>
            <a:r>
              <a:rPr lang="fa-IR" smtClean="0"/>
              <a:t>پانسمان هیدروژل: صفحات حاوی ژل گلیسیرینه یا حاوی آب </a:t>
            </a:r>
          </a:p>
          <a:p>
            <a:pPr algn="r" rtl="1" eaLnBrk="1" hangingPunct="1"/>
            <a:r>
              <a:rPr lang="fa-IR" smtClean="0"/>
              <a:t>موارد استفاده : زخم های فشاری، پارگی پوست، </a:t>
            </a:r>
            <a:endParaRPr lang="en-US"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eaLnBrk="1" hangingPunct="1"/>
            <a:endParaRPr lang="fa-IR" smtClean="0"/>
          </a:p>
        </p:txBody>
      </p:sp>
      <p:sp>
        <p:nvSpPr>
          <p:cNvPr id="60419" name="Content Placeholder 2"/>
          <p:cNvSpPr>
            <a:spLocks noGrp="1"/>
          </p:cNvSpPr>
          <p:nvPr>
            <p:ph sz="quarter" idx="1"/>
          </p:nvPr>
        </p:nvSpPr>
        <p:spPr/>
        <p:txBody>
          <a:bodyPr/>
          <a:lstStyle/>
          <a:p>
            <a:pPr eaLnBrk="1" hangingPunct="1"/>
            <a:endParaRPr lang="fa-IR" smtClean="0"/>
          </a:p>
        </p:txBody>
      </p:sp>
      <p:pic>
        <p:nvPicPr>
          <p:cNvPr id="60420" name="Picture 2" descr="http://t2.gstatic.com/images?q=tbn:ANd9GcR45RenA1HPsNjXbIqrOV0LVd8mH9uYfL3kgd5TzbThN2OHn4c9"/>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ctr" eaLnBrk="1" hangingPunct="1"/>
            <a:r>
              <a:rPr lang="fa-IR" dirty="0" smtClean="0"/>
              <a:t>فوم های پلی اورتان</a:t>
            </a:r>
            <a:endParaRPr lang="en-US" dirty="0" smtClean="0"/>
          </a:p>
        </p:txBody>
      </p:sp>
      <p:sp>
        <p:nvSpPr>
          <p:cNvPr id="61443" name="Content Placeholder 2"/>
          <p:cNvSpPr>
            <a:spLocks noGrp="1"/>
          </p:cNvSpPr>
          <p:nvPr>
            <p:ph sz="quarter" idx="1"/>
          </p:nvPr>
        </p:nvSpPr>
        <p:spPr/>
        <p:txBody>
          <a:bodyPr/>
          <a:lstStyle/>
          <a:p>
            <a:pPr algn="r" rtl="1" eaLnBrk="1" hangingPunct="1"/>
            <a:r>
              <a:rPr lang="fa-IR" smtClean="0"/>
              <a:t>پانسمان هیدروکلوئیدی نچسب</a:t>
            </a:r>
          </a:p>
          <a:p>
            <a:pPr algn="r" rtl="1" eaLnBrk="1" hangingPunct="1"/>
            <a:r>
              <a:rPr lang="fa-IR" smtClean="0"/>
              <a:t>موارد استفاده:زخم های فشاری و پارگی پوست</a:t>
            </a:r>
          </a:p>
          <a:p>
            <a:pPr algn="r" rtl="1" eaLnBrk="1" hangingPunct="1"/>
            <a:endParaRPr lang="en-US" smtClean="0"/>
          </a:p>
        </p:txBody>
      </p:sp>
      <p:pic>
        <p:nvPicPr>
          <p:cNvPr id="61444" name="Picture 2" descr="http://www.isaarsci.ir/conference%20sci/conference/scinursing/ncarticle/ncarticles15pic10.jpg"/>
          <p:cNvPicPr>
            <a:picLocks noChangeAspect="1" noChangeArrowheads="1"/>
          </p:cNvPicPr>
          <p:nvPr/>
        </p:nvPicPr>
        <p:blipFill>
          <a:blip r:embed="rId2" cstate="print"/>
          <a:srcRect/>
          <a:stretch>
            <a:fillRect/>
          </a:stretch>
        </p:blipFill>
        <p:spPr bwMode="auto">
          <a:xfrm>
            <a:off x="2528888" y="2819400"/>
            <a:ext cx="5376862"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algn="ctr" eaLnBrk="1" hangingPunct="1"/>
            <a:r>
              <a:rPr lang="fa-IR" dirty="0" smtClean="0"/>
              <a:t>آلژینات</a:t>
            </a:r>
            <a:endParaRPr lang="en-US" dirty="0" smtClean="0"/>
          </a:p>
        </p:txBody>
      </p:sp>
      <p:sp>
        <p:nvSpPr>
          <p:cNvPr id="62467" name="Content Placeholder 2"/>
          <p:cNvSpPr>
            <a:spLocks noGrp="1"/>
          </p:cNvSpPr>
          <p:nvPr>
            <p:ph sz="quarter" idx="1"/>
          </p:nvPr>
        </p:nvSpPr>
        <p:spPr/>
        <p:txBody>
          <a:bodyPr/>
          <a:lstStyle/>
          <a:p>
            <a:pPr algn="r" rtl="1" eaLnBrk="1" hangingPunct="1"/>
            <a:r>
              <a:rPr lang="fa-IR" smtClean="0"/>
              <a:t>پانسمان های نچسب به صورت پودر </a:t>
            </a:r>
          </a:p>
          <a:p>
            <a:pPr algn="r" rtl="1" eaLnBrk="1" hangingPunct="1"/>
            <a:r>
              <a:rPr lang="fa-IR" smtClean="0"/>
              <a:t>موارد استفاده: زخم های فشاری ، پارگی پوست، زخم های جراحی</a:t>
            </a:r>
            <a:endParaRPr lang="en-US" smtClean="0"/>
          </a:p>
        </p:txBody>
      </p:sp>
      <p:pic>
        <p:nvPicPr>
          <p:cNvPr id="62468" name="Picture 2" descr="calcium-alginate-s"/>
          <p:cNvPicPr>
            <a:picLocks noChangeAspect="1" noChangeArrowheads="1"/>
          </p:cNvPicPr>
          <p:nvPr/>
        </p:nvPicPr>
        <p:blipFill>
          <a:blip r:embed="rId2" cstate="print"/>
          <a:srcRect/>
          <a:stretch>
            <a:fillRect/>
          </a:stretch>
        </p:blipFill>
        <p:spPr bwMode="auto">
          <a:xfrm>
            <a:off x="762000" y="3257550"/>
            <a:ext cx="5943600"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eaLnBrk="1" hangingPunct="1"/>
            <a:endParaRPr lang="fa-IR" smtClean="0"/>
          </a:p>
        </p:txBody>
      </p:sp>
      <p:sp>
        <p:nvSpPr>
          <p:cNvPr id="63491" name="Content Placeholder 2"/>
          <p:cNvSpPr>
            <a:spLocks noGrp="1"/>
          </p:cNvSpPr>
          <p:nvPr>
            <p:ph sz="quarter" idx="1"/>
          </p:nvPr>
        </p:nvSpPr>
        <p:spPr/>
        <p:txBody>
          <a:bodyPr/>
          <a:lstStyle/>
          <a:p>
            <a:pPr eaLnBrk="1" hangingPunct="1"/>
            <a:endParaRPr lang="fa-IR" smtClean="0"/>
          </a:p>
        </p:txBody>
      </p:sp>
      <p:pic>
        <p:nvPicPr>
          <p:cNvPr id="63492" name="Picture 2" descr="http://www.niazmandiha.net/img/1368687780_8951622.jpg"/>
          <p:cNvPicPr>
            <a:picLocks noChangeAspect="1" noChangeArrowheads="1"/>
          </p:cNvPicPr>
          <p:nvPr/>
        </p:nvPicPr>
        <p:blipFill>
          <a:blip r:embed="rId2" cstate="print"/>
          <a:srcRect/>
          <a:stretch>
            <a:fillRect/>
          </a:stretch>
        </p:blipFill>
        <p:spPr bwMode="auto">
          <a:xfrm>
            <a:off x="0" y="1447800"/>
            <a:ext cx="9144000" cy="4191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طبقه بندی زخم </a:t>
            </a:r>
            <a:endParaRPr lang="en-US" dirty="0">
              <a:solidFill>
                <a:schemeClr val="accent1">
                  <a:tint val="83000"/>
                  <a:satMod val="150000"/>
                </a:schemeClr>
              </a:solidFill>
            </a:endParaRPr>
          </a:p>
        </p:txBody>
      </p:sp>
      <p:sp>
        <p:nvSpPr>
          <p:cNvPr id="6147" name="Content Placeholder 2"/>
          <p:cNvSpPr>
            <a:spLocks noGrp="1"/>
          </p:cNvSpPr>
          <p:nvPr>
            <p:ph sz="quarter" idx="1"/>
          </p:nvPr>
        </p:nvSpPr>
        <p:spPr/>
        <p:txBody>
          <a:bodyPr/>
          <a:lstStyle/>
          <a:p>
            <a:pPr algn="r" rtl="1" eaLnBrk="1" hangingPunct="1"/>
            <a:r>
              <a:rPr lang="fa-IR" smtClean="0"/>
              <a:t>زخم تمیز :</a:t>
            </a:r>
            <a:r>
              <a:rPr lang="fa-IR" sz="2400" smtClean="0"/>
              <a:t>غیر عفونی بوده وحداقل التهاب وجود دارد این نوع زخم ها معمولا از نوع بسته می باشند .</a:t>
            </a:r>
          </a:p>
          <a:p>
            <a:pPr algn="r" rtl="1" eaLnBrk="1" hangingPunct="1"/>
            <a:r>
              <a:rPr lang="fa-IR" smtClean="0"/>
              <a:t>زخم تمیز-آلوده :</a:t>
            </a:r>
            <a:r>
              <a:rPr lang="fa-IR" sz="2400" smtClean="0"/>
              <a:t>زخمهای جراحی </a:t>
            </a:r>
          </a:p>
          <a:p>
            <a:pPr algn="r" rtl="1" eaLnBrk="1" hangingPunct="1"/>
            <a:r>
              <a:rPr lang="fa-IR" smtClean="0"/>
              <a:t>زخم آلوده :</a:t>
            </a:r>
            <a:r>
              <a:rPr lang="fa-IR" sz="2400" smtClean="0"/>
              <a:t>زخم های تصادفی باز وتازه ،همچنین زخم های جراحی است که به دنبال عدم رعایت تکنیک استریل ،آلوده شده اند.</a:t>
            </a:r>
          </a:p>
          <a:p>
            <a:pPr algn="r" rtl="1" eaLnBrk="1" hangingPunct="1"/>
            <a:r>
              <a:rPr lang="fa-IR" smtClean="0"/>
              <a:t>زخم کثیف یا عفونی:</a:t>
            </a:r>
            <a:r>
              <a:rPr lang="fa-IR" sz="2400" smtClean="0"/>
              <a:t>شامل زخم های آلوده با بافت مرده و دارای علایم عفونت </a:t>
            </a:r>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rtl="1" eaLnBrk="1" fontAlgn="auto" hangingPunct="1">
              <a:spcAft>
                <a:spcPts val="0"/>
              </a:spcAft>
              <a:defRPr/>
            </a:pPr>
            <a:r>
              <a:rPr lang="fa-IR" dirty="0" smtClean="0">
                <a:solidFill>
                  <a:schemeClr val="accent1">
                    <a:tint val="83000"/>
                    <a:satMod val="150000"/>
                  </a:schemeClr>
                </a:solidFill>
              </a:rPr>
              <a:t>زخم فشاری </a:t>
            </a:r>
            <a:endParaRPr lang="en-US" dirty="0">
              <a:solidFill>
                <a:schemeClr val="accent1">
                  <a:tint val="83000"/>
                  <a:satMod val="150000"/>
                </a:schemeClr>
              </a:solidFill>
            </a:endParaRPr>
          </a:p>
        </p:txBody>
      </p:sp>
      <p:sp>
        <p:nvSpPr>
          <p:cNvPr id="7171" name="Content Placeholder 2"/>
          <p:cNvSpPr>
            <a:spLocks noGrp="1"/>
          </p:cNvSpPr>
          <p:nvPr>
            <p:ph sz="quarter" idx="1"/>
          </p:nvPr>
        </p:nvSpPr>
        <p:spPr/>
        <p:txBody>
          <a:bodyPr/>
          <a:lstStyle/>
          <a:p>
            <a:pPr marL="0" indent="0" algn="r" rtl="1" eaLnBrk="1" hangingPunct="1">
              <a:buFont typeface="Wingdings 2" pitchFamily="18" charset="2"/>
              <a:buNone/>
            </a:pPr>
            <a:r>
              <a:rPr lang="fa-IR" smtClean="0"/>
              <a:t>به هرگونه ضایعه که به علت فشار بر ناحیه یی از بدن ایجاد شده ومنجر به آسیب بافت های زیرین شود ،زخم فشاری گفته می شود.</a:t>
            </a:r>
            <a:endParaRPr lang="en-US" smtClean="0"/>
          </a:p>
        </p:txBody>
      </p:sp>
      <p:pic>
        <p:nvPicPr>
          <p:cNvPr id="3074" name="Picture 2" descr="C:\Documents and Settings\soltannezhad\Desktop\h9991364_002_pi.jpg"/>
          <p:cNvPicPr>
            <a:picLocks noChangeAspect="1" noChangeArrowheads="1"/>
          </p:cNvPicPr>
          <p:nvPr/>
        </p:nvPicPr>
        <p:blipFill>
          <a:blip r:embed="rId2" cstate="print"/>
          <a:srcRect/>
          <a:stretch>
            <a:fillRect/>
          </a:stretch>
        </p:blipFill>
        <p:spPr bwMode="auto">
          <a:xfrm>
            <a:off x="1066800" y="3124200"/>
            <a:ext cx="6096000" cy="31242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محل ایجاد زخم بستر در حال نشسته</a:t>
            </a:r>
            <a:endParaRPr lang="fa-IR" dirty="0"/>
          </a:p>
        </p:txBody>
      </p:sp>
      <p:pic>
        <p:nvPicPr>
          <p:cNvPr id="4098" name="Picture 2" descr="C:\Documents and Settings\soltannezhad\Desktop\بل.png"/>
          <p:cNvPicPr>
            <a:picLocks noGrp="1" noChangeAspect="1" noChangeArrowheads="1"/>
          </p:cNvPicPr>
          <p:nvPr>
            <p:ph sz="quarter" idx="1"/>
          </p:nvPr>
        </p:nvPicPr>
        <p:blipFill>
          <a:blip r:embed="rId2" cstate="print"/>
          <a:srcRect/>
          <a:stretch>
            <a:fillRect/>
          </a:stretch>
        </p:blipFill>
        <p:spPr bwMode="auto">
          <a:xfrm>
            <a:off x="1600200" y="2057400"/>
            <a:ext cx="5257800" cy="43434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marL="484632" algn="ctr" eaLnBrk="1" fontAlgn="auto" hangingPunct="1">
              <a:spcAft>
                <a:spcPts val="0"/>
              </a:spcAft>
              <a:defRPr/>
            </a:pPr>
            <a:r>
              <a:rPr lang="fa-IR" dirty="0" smtClean="0">
                <a:solidFill>
                  <a:schemeClr val="accent1">
                    <a:tint val="83000"/>
                    <a:satMod val="150000"/>
                  </a:schemeClr>
                </a:solidFill>
              </a:rPr>
              <a:t>مکانسیم های ایجاد زخم بستر </a:t>
            </a:r>
            <a:endParaRPr lang="en-US" dirty="0">
              <a:solidFill>
                <a:schemeClr val="accent1">
                  <a:tint val="83000"/>
                  <a:satMod val="150000"/>
                </a:schemeClr>
              </a:solidFill>
            </a:endParaRPr>
          </a:p>
        </p:txBody>
      </p:sp>
      <p:sp>
        <p:nvSpPr>
          <p:cNvPr id="8195" name="Content Placeholder 2"/>
          <p:cNvSpPr>
            <a:spLocks noGrp="1"/>
          </p:cNvSpPr>
          <p:nvPr>
            <p:ph sz="quarter" idx="1"/>
          </p:nvPr>
        </p:nvSpPr>
        <p:spPr/>
        <p:txBody>
          <a:bodyPr/>
          <a:lstStyle/>
          <a:p>
            <a:pPr algn="r" rtl="1" eaLnBrk="1" hangingPunct="1"/>
            <a:r>
              <a:rPr lang="fa-IR" smtClean="0"/>
              <a:t>زخم های فشاری به علت ایسکمی موضعی که به معنای اختلال در خونرسانی بافت است ،ایجاد می شود .</a:t>
            </a:r>
            <a:endParaRPr lang="en-US" smtClean="0"/>
          </a:p>
          <a:p>
            <a:pPr algn="r" rtl="1" eaLnBrk="1" hangingPunct="1"/>
            <a:endParaRPr lang="en-US" smtClean="0"/>
          </a:p>
          <a:p>
            <a:pPr algn="r" rtl="1" eaLnBrk="1" hangingPunct="1"/>
            <a:r>
              <a:rPr lang="fa-IR" smtClean="0"/>
              <a:t>وقتی خون به بافت نرسد، </a:t>
            </a:r>
            <a:r>
              <a:rPr lang="en-US" smtClean="0"/>
              <a:t> </a:t>
            </a:r>
            <a:r>
              <a:rPr lang="fa-IR" smtClean="0"/>
              <a:t>سلول ها از اکسیژن ومواد غذایی محروم شده ، در عین حال مواد زاید متابولیکی در آن ها تجمع می یابند و در نهایت سلول می میرد.</a:t>
            </a:r>
            <a:endParaRPr 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2382</TotalTime>
  <Words>2385</Words>
  <Application>Microsoft Office PowerPoint</Application>
  <PresentationFormat>On-screen Show (4:3)</PresentationFormat>
  <Paragraphs>242</Paragraphs>
  <Slides>55</Slides>
  <Notes>0</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Oriel</vt:lpstr>
      <vt:lpstr>پیشگیری از بروز زخم بستر </vt:lpstr>
      <vt:lpstr>پوست</vt:lpstr>
      <vt:lpstr>یکپارچگی پوست </vt:lpstr>
      <vt:lpstr>انواع زخم ها </vt:lpstr>
      <vt:lpstr>درجه بندی زخم بستر</vt:lpstr>
      <vt:lpstr>طبقه بندی زخم </vt:lpstr>
      <vt:lpstr>زخم فشاری </vt:lpstr>
      <vt:lpstr>محل ایجاد زخم بستر در حال نشسته</vt:lpstr>
      <vt:lpstr>مکانسیم های ایجاد زخم بستر </vt:lpstr>
      <vt:lpstr>عوامل خطر آفرین</vt:lpstr>
      <vt:lpstr>عوامل خطر آفرین</vt:lpstr>
      <vt:lpstr>عوامل خطر آفرین</vt:lpstr>
      <vt:lpstr>عوامل خطر آفرین </vt:lpstr>
      <vt:lpstr>عوامل خطر آفرین </vt:lpstr>
      <vt:lpstr>مراحل تشکیل زخم فشاری </vt:lpstr>
      <vt:lpstr>مراحل تشکیل زخم فشاری </vt:lpstr>
      <vt:lpstr>ابزارهای ارزیابی خطر ابتلا </vt:lpstr>
      <vt:lpstr>انواع الیتام زخم </vt:lpstr>
      <vt:lpstr>مراحل التیام زخم </vt:lpstr>
      <vt:lpstr>مراحل التیام زخم </vt:lpstr>
      <vt:lpstr>مراحل التیام زخم </vt:lpstr>
      <vt:lpstr>انواع ترشحات زخم </vt:lpstr>
      <vt:lpstr>عوارض التیام زخم</vt:lpstr>
      <vt:lpstr>خونریزی</vt:lpstr>
      <vt:lpstr>عفونت </vt:lpstr>
      <vt:lpstr>عوامل موثر بر ترمیم زخم </vt:lpstr>
      <vt:lpstr>نقش پرستاری در پیشگیری ودرمان زخم </vt:lpstr>
      <vt:lpstr>ارزیابی زخم های فشاری</vt:lpstr>
      <vt:lpstr>تست های تشخیصی</vt:lpstr>
      <vt:lpstr>تشخیص های پرستاری</vt:lpstr>
      <vt:lpstr>برنامه ریزی و اجرا</vt:lpstr>
      <vt:lpstr>آموزش به مددجو</vt:lpstr>
      <vt:lpstr>کمک به التیام زخم</vt:lpstr>
      <vt:lpstr>پیشگیری از زخم های فشاری </vt:lpstr>
      <vt:lpstr>پیشگیری از زخم های فشاری </vt:lpstr>
      <vt:lpstr>Slide 36</vt:lpstr>
      <vt:lpstr>Slide 37</vt:lpstr>
      <vt:lpstr>Slide 38</vt:lpstr>
      <vt:lpstr>Slide 39</vt:lpstr>
      <vt:lpstr>مراقبت از زخم قرمز</vt:lpstr>
      <vt:lpstr>مشخصه زخم های زرد</vt:lpstr>
      <vt:lpstr>زخم های سیاه </vt:lpstr>
      <vt:lpstr>پانسمان زخم: </vt:lpstr>
      <vt:lpstr>پانسمان شفاف </vt:lpstr>
      <vt:lpstr>Slide 45</vt:lpstr>
      <vt:lpstr>پانسمان های هیدروکلوئیدی</vt:lpstr>
      <vt:lpstr>Slide 47</vt:lpstr>
      <vt:lpstr>پانسمان شفاف</vt:lpstr>
      <vt:lpstr>پانسمان آکریلیک شفاف و جاذب</vt:lpstr>
      <vt:lpstr>Slide 50</vt:lpstr>
      <vt:lpstr>پانسمان هیدروژل</vt:lpstr>
      <vt:lpstr>Slide 52</vt:lpstr>
      <vt:lpstr>فوم های پلی اورتان</vt:lpstr>
      <vt:lpstr>آلژینات</vt:lpstr>
      <vt:lpstr>Slide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مراقبت از زخم</dc:title>
  <dc:creator>ASUS</dc:creator>
  <cp:lastModifiedBy>soltannezhad</cp:lastModifiedBy>
  <cp:revision>53</cp:revision>
  <dcterms:created xsi:type="dcterms:W3CDTF">2006-08-16T00:00:00Z</dcterms:created>
  <dcterms:modified xsi:type="dcterms:W3CDTF">2017-07-03T03:21:39Z</dcterms:modified>
</cp:coreProperties>
</file>